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7"/>
  </p:sldMasterIdLst>
  <p:notesMasterIdLst>
    <p:notesMasterId r:id="rId32"/>
  </p:notesMasterIdLst>
  <p:sldIdLst>
    <p:sldId id="257" r:id="rId8"/>
    <p:sldId id="258" r:id="rId9"/>
    <p:sldId id="266" r:id="rId10"/>
    <p:sldId id="277" r:id="rId11"/>
    <p:sldId id="279" r:id="rId12"/>
    <p:sldId id="298" r:id="rId13"/>
    <p:sldId id="305" r:id="rId14"/>
    <p:sldId id="309" r:id="rId15"/>
    <p:sldId id="278" r:id="rId16"/>
    <p:sldId id="288" r:id="rId17"/>
    <p:sldId id="280" r:id="rId18"/>
    <p:sldId id="287" r:id="rId19"/>
    <p:sldId id="281" r:id="rId20"/>
    <p:sldId id="291" r:id="rId21"/>
    <p:sldId id="299" r:id="rId22"/>
    <p:sldId id="300" r:id="rId23"/>
    <p:sldId id="306" r:id="rId24"/>
    <p:sldId id="307" r:id="rId25"/>
    <p:sldId id="289" r:id="rId26"/>
    <p:sldId id="290" r:id="rId27"/>
    <p:sldId id="283" r:id="rId28"/>
    <p:sldId id="284" r:id="rId29"/>
    <p:sldId id="308" r:id="rId30"/>
    <p:sldId id="27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ivani Mathur" initials="SM" lastIdx="9" clrIdx="0">
    <p:extLst>
      <p:ext uri="{19B8F6BF-5375-455C-9EA6-DF929625EA0E}">
        <p15:presenceInfo xmlns:p15="http://schemas.microsoft.com/office/powerpoint/2012/main" userId="S::Shivani.Mathur@aemo.com.au::ec53a6c2-4d95-4e85-98d5-a7815eac1386" providerId="AD"/>
      </p:ext>
    </p:extLst>
  </p:cmAuthor>
  <p:cmAuthor id="2" name="Ross Gillett" initials="RG" lastIdx="5" clrIdx="1">
    <p:extLst>
      <p:ext uri="{19B8F6BF-5375-455C-9EA6-DF929625EA0E}">
        <p15:presenceInfo xmlns:p15="http://schemas.microsoft.com/office/powerpoint/2012/main" userId="S::Ross.Gillett@aemo.com.au::dde7f12c-bcf7-4591-bce6-6f476678611e" providerId="AD"/>
      </p:ext>
    </p:extLst>
  </p:cmAuthor>
  <p:cmAuthor id="3" name="Jack Fox" initials="JF" lastIdx="1" clrIdx="2">
    <p:extLst>
      <p:ext uri="{19B8F6BF-5375-455C-9EA6-DF929625EA0E}">
        <p15:presenceInfo xmlns:p15="http://schemas.microsoft.com/office/powerpoint/2012/main" userId="S::jack.fox@aemo.com.au::48294571-a28b-4cbf-9ae7-4c4da4489aa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71A718-F17B-4007-8386-CE4B49E905FC}" v="15" dt="2020-12-15T00:37:46.1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9" d="100"/>
          <a:sy n="39" d="100"/>
        </p:scale>
        <p:origin x="40" y="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presProps" Target="presProps.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commentAuthors" Target="commentAuthor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621947714913623"/>
          <c:y val="3.077056119430158E-2"/>
          <c:w val="0.7867696669218821"/>
          <c:h val="0.7065753341525951"/>
        </c:manualLayout>
      </c:layout>
      <c:lineChart>
        <c:grouping val="standard"/>
        <c:varyColors val="0"/>
        <c:ser>
          <c:idx val="0"/>
          <c:order val="0"/>
          <c:tx>
            <c:strRef>
              <c:f>Sheet2!$E$1</c:f>
              <c:strCache>
                <c:ptCount val="1"/>
                <c:pt idx="0">
                  <c:v>Gen Profile</c:v>
                </c:pt>
              </c:strCache>
            </c:strRef>
          </c:tx>
          <c:spPr>
            <a:ln w="28575" cap="rnd">
              <a:solidFill>
                <a:schemeClr val="accent1"/>
              </a:solidFill>
              <a:round/>
            </a:ln>
            <a:effectLst/>
          </c:spPr>
          <c:marker>
            <c:symbol val="none"/>
          </c:marker>
          <c:cat>
            <c:numRef>
              <c:f>Sheet2!$A$2:$A$49</c:f>
              <c:numCache>
                <c:formatCode>0</c:formatCode>
                <c:ptCount val="48"/>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numCache>
            </c:numRef>
          </c:cat>
          <c:val>
            <c:numRef>
              <c:f>Sheet2!$E$2:$E$49</c:f>
              <c:numCache>
                <c:formatCode>General</c:formatCode>
                <c:ptCount val="48"/>
                <c:pt idx="0">
                  <c:v>9484.0499999999993</c:v>
                </c:pt>
                <c:pt idx="1">
                  <c:v>9528.1299999999992</c:v>
                </c:pt>
                <c:pt idx="2">
                  <c:v>9467.41</c:v>
                </c:pt>
                <c:pt idx="3">
                  <c:v>9391.1299999999992</c:v>
                </c:pt>
                <c:pt idx="4">
                  <c:v>9344.2000000000007</c:v>
                </c:pt>
                <c:pt idx="5">
                  <c:v>9326.2000000000007</c:v>
                </c:pt>
                <c:pt idx="6">
                  <c:v>9306.4</c:v>
                </c:pt>
                <c:pt idx="7">
                  <c:v>9274.84</c:v>
                </c:pt>
                <c:pt idx="8">
                  <c:v>9271.06</c:v>
                </c:pt>
                <c:pt idx="9">
                  <c:v>9301.57</c:v>
                </c:pt>
                <c:pt idx="10">
                  <c:v>9343.77</c:v>
                </c:pt>
                <c:pt idx="11">
                  <c:v>9387.74</c:v>
                </c:pt>
                <c:pt idx="12">
                  <c:v>9447.7800000000007</c:v>
                </c:pt>
                <c:pt idx="13">
                  <c:v>8974.2000000000007</c:v>
                </c:pt>
                <c:pt idx="14">
                  <c:v>9058.9500000000007</c:v>
                </c:pt>
                <c:pt idx="15">
                  <c:v>9063.11</c:v>
                </c:pt>
                <c:pt idx="16">
                  <c:v>9085.59</c:v>
                </c:pt>
                <c:pt idx="17">
                  <c:v>9117.14</c:v>
                </c:pt>
                <c:pt idx="18">
                  <c:v>9070.8799999999992</c:v>
                </c:pt>
                <c:pt idx="19">
                  <c:v>9024.27</c:v>
                </c:pt>
                <c:pt idx="20">
                  <c:v>9062.7800000000007</c:v>
                </c:pt>
                <c:pt idx="21">
                  <c:v>9084.74</c:v>
                </c:pt>
                <c:pt idx="22">
                  <c:v>9010.7000000000007</c:v>
                </c:pt>
                <c:pt idx="23">
                  <c:v>8977.56</c:v>
                </c:pt>
                <c:pt idx="24">
                  <c:v>9058.83</c:v>
                </c:pt>
                <c:pt idx="25">
                  <c:v>9163.61</c:v>
                </c:pt>
                <c:pt idx="26">
                  <c:v>9229.49</c:v>
                </c:pt>
                <c:pt idx="27">
                  <c:v>9345.48</c:v>
                </c:pt>
                <c:pt idx="28">
                  <c:v>9371.66</c:v>
                </c:pt>
                <c:pt idx="29">
                  <c:v>9375.4699999999993</c:v>
                </c:pt>
                <c:pt idx="30">
                  <c:v>9488.7999999999993</c:v>
                </c:pt>
                <c:pt idx="31">
                  <c:v>9508.8700000000008</c:v>
                </c:pt>
                <c:pt idx="32">
                  <c:v>9925.9500000000007</c:v>
                </c:pt>
                <c:pt idx="33">
                  <c:v>10238.84</c:v>
                </c:pt>
                <c:pt idx="34">
                  <c:v>10246.07</c:v>
                </c:pt>
                <c:pt idx="35">
                  <c:v>10255.42</c:v>
                </c:pt>
                <c:pt idx="36">
                  <c:v>10275.120000000001</c:v>
                </c:pt>
                <c:pt idx="37">
                  <c:v>10251.06</c:v>
                </c:pt>
                <c:pt idx="38">
                  <c:v>10319.17</c:v>
                </c:pt>
                <c:pt idx="39">
                  <c:v>10327.629999999999</c:v>
                </c:pt>
                <c:pt idx="40">
                  <c:v>10322.030000000001</c:v>
                </c:pt>
                <c:pt idx="41">
                  <c:v>10352.32</c:v>
                </c:pt>
                <c:pt idx="42">
                  <c:v>10412.75</c:v>
                </c:pt>
                <c:pt idx="43">
                  <c:v>10111.530000000001</c:v>
                </c:pt>
                <c:pt idx="44">
                  <c:v>10109.17</c:v>
                </c:pt>
                <c:pt idx="45">
                  <c:v>9783.67</c:v>
                </c:pt>
                <c:pt idx="46">
                  <c:v>9722.5</c:v>
                </c:pt>
                <c:pt idx="47">
                  <c:v>9698.49</c:v>
                </c:pt>
              </c:numCache>
            </c:numRef>
          </c:val>
          <c:smooth val="0"/>
          <c:extLst>
            <c:ext xmlns:c16="http://schemas.microsoft.com/office/drawing/2014/chart" uri="{C3380CC4-5D6E-409C-BE32-E72D297353CC}">
              <c16:uniqueId val="{00000000-5A6A-4531-A80A-834E3F24F107}"/>
            </c:ext>
          </c:extLst>
        </c:ser>
        <c:ser>
          <c:idx val="1"/>
          <c:order val="1"/>
          <c:tx>
            <c:strRef>
              <c:f>Sheet2!$F$1</c:f>
              <c:strCache>
                <c:ptCount val="1"/>
                <c:pt idx="0">
                  <c:v>50 POE Demand</c:v>
                </c:pt>
              </c:strCache>
            </c:strRef>
          </c:tx>
          <c:spPr>
            <a:ln w="28575" cap="rnd">
              <a:solidFill>
                <a:schemeClr val="accent3"/>
              </a:solidFill>
              <a:round/>
            </a:ln>
            <a:effectLst/>
          </c:spPr>
          <c:marker>
            <c:symbol val="none"/>
          </c:marker>
          <c:cat>
            <c:numRef>
              <c:f>Sheet2!$A$2:$A$49</c:f>
              <c:numCache>
                <c:formatCode>0</c:formatCode>
                <c:ptCount val="48"/>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numCache>
            </c:numRef>
          </c:cat>
          <c:val>
            <c:numRef>
              <c:f>Sheet2!$F$2:$F$49</c:f>
              <c:numCache>
                <c:formatCode>General</c:formatCode>
                <c:ptCount val="48"/>
                <c:pt idx="0">
                  <c:v>6681</c:v>
                </c:pt>
                <c:pt idx="1">
                  <c:v>6479</c:v>
                </c:pt>
                <c:pt idx="2">
                  <c:v>6345</c:v>
                </c:pt>
                <c:pt idx="3">
                  <c:v>6245</c:v>
                </c:pt>
                <c:pt idx="4">
                  <c:v>6166</c:v>
                </c:pt>
                <c:pt idx="5">
                  <c:v>6092</c:v>
                </c:pt>
                <c:pt idx="6">
                  <c:v>6037</c:v>
                </c:pt>
                <c:pt idx="7">
                  <c:v>6010</c:v>
                </c:pt>
                <c:pt idx="8">
                  <c:v>5994</c:v>
                </c:pt>
                <c:pt idx="9">
                  <c:v>6026</c:v>
                </c:pt>
                <c:pt idx="10">
                  <c:v>6065</c:v>
                </c:pt>
                <c:pt idx="11">
                  <c:v>6173</c:v>
                </c:pt>
                <c:pt idx="12">
                  <c:v>6243</c:v>
                </c:pt>
                <c:pt idx="13">
                  <c:v>6432</c:v>
                </c:pt>
                <c:pt idx="14">
                  <c:v>6602</c:v>
                </c:pt>
                <c:pt idx="15">
                  <c:v>6811</c:v>
                </c:pt>
                <c:pt idx="16">
                  <c:v>6920</c:v>
                </c:pt>
                <c:pt idx="17">
                  <c:v>6965</c:v>
                </c:pt>
                <c:pt idx="18">
                  <c:v>6984</c:v>
                </c:pt>
                <c:pt idx="19">
                  <c:v>7045</c:v>
                </c:pt>
                <c:pt idx="20">
                  <c:v>7096</c:v>
                </c:pt>
                <c:pt idx="21">
                  <c:v>7244</c:v>
                </c:pt>
                <c:pt idx="22">
                  <c:v>7435</c:v>
                </c:pt>
                <c:pt idx="23">
                  <c:v>7594</c:v>
                </c:pt>
                <c:pt idx="24">
                  <c:v>7787</c:v>
                </c:pt>
                <c:pt idx="25">
                  <c:v>7983</c:v>
                </c:pt>
                <c:pt idx="26">
                  <c:v>8164</c:v>
                </c:pt>
                <c:pt idx="27">
                  <c:v>8349</c:v>
                </c:pt>
                <c:pt idx="28">
                  <c:v>8556</c:v>
                </c:pt>
                <c:pt idx="29">
                  <c:v>8742</c:v>
                </c:pt>
                <c:pt idx="30">
                  <c:v>8949</c:v>
                </c:pt>
                <c:pt idx="31">
                  <c:v>9156</c:v>
                </c:pt>
                <c:pt idx="32">
                  <c:v>9368</c:v>
                </c:pt>
                <c:pt idx="33">
                  <c:v>9478</c:v>
                </c:pt>
                <c:pt idx="34">
                  <c:v>9585</c:v>
                </c:pt>
                <c:pt idx="35">
                  <c:v>9579</c:v>
                </c:pt>
                <c:pt idx="36">
                  <c:v>9506</c:v>
                </c:pt>
                <c:pt idx="37">
                  <c:v>9366</c:v>
                </c:pt>
                <c:pt idx="38">
                  <c:v>9342</c:v>
                </c:pt>
                <c:pt idx="39">
                  <c:v>9268</c:v>
                </c:pt>
                <c:pt idx="40">
                  <c:v>9088</c:v>
                </c:pt>
                <c:pt idx="41">
                  <c:v>8865</c:v>
                </c:pt>
                <c:pt idx="42">
                  <c:v>8577</c:v>
                </c:pt>
                <c:pt idx="43">
                  <c:v>8230</c:v>
                </c:pt>
                <c:pt idx="44">
                  <c:v>7904</c:v>
                </c:pt>
                <c:pt idx="45">
                  <c:v>7587</c:v>
                </c:pt>
                <c:pt idx="46">
                  <c:v>7321</c:v>
                </c:pt>
                <c:pt idx="47">
                  <c:v>7005</c:v>
                </c:pt>
              </c:numCache>
            </c:numRef>
          </c:val>
          <c:smooth val="0"/>
          <c:extLst>
            <c:ext xmlns:c16="http://schemas.microsoft.com/office/drawing/2014/chart" uri="{C3380CC4-5D6E-409C-BE32-E72D297353CC}">
              <c16:uniqueId val="{00000001-5A6A-4531-A80A-834E3F24F107}"/>
            </c:ext>
          </c:extLst>
        </c:ser>
        <c:dLbls>
          <c:showLegendKey val="0"/>
          <c:showVal val="0"/>
          <c:showCatName val="0"/>
          <c:showSerName val="0"/>
          <c:showPercent val="0"/>
          <c:showBubbleSize val="0"/>
        </c:dLbls>
        <c:marker val="1"/>
        <c:smooth val="0"/>
        <c:axId val="423591928"/>
        <c:axId val="423592584"/>
      </c:lineChart>
      <c:lineChart>
        <c:grouping val="standard"/>
        <c:varyColors val="0"/>
        <c:ser>
          <c:idx val="2"/>
          <c:order val="2"/>
          <c:tx>
            <c:strRef>
              <c:f>Sheet2!$G$1</c:f>
              <c:strCache>
                <c:ptCount val="1"/>
                <c:pt idx="0">
                  <c:v>FUM</c:v>
                </c:pt>
              </c:strCache>
            </c:strRef>
          </c:tx>
          <c:spPr>
            <a:ln w="28575" cap="rnd">
              <a:solidFill>
                <a:schemeClr val="accent5"/>
              </a:solidFill>
              <a:round/>
            </a:ln>
            <a:effectLst/>
          </c:spPr>
          <c:marker>
            <c:symbol val="none"/>
          </c:marker>
          <c:cat>
            <c:numRef>
              <c:f>Sheet2!$A$2:$A$49</c:f>
              <c:numCache>
                <c:formatCode>0</c:formatCode>
                <c:ptCount val="48"/>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numCache>
            </c:numRef>
          </c:cat>
          <c:val>
            <c:numRef>
              <c:f>Sheet2!$G$2:$G$49</c:f>
              <c:numCache>
                <c:formatCode>General</c:formatCode>
                <c:ptCount val="48"/>
                <c:pt idx="0">
                  <c:v>641.79999999999995</c:v>
                </c:pt>
                <c:pt idx="1">
                  <c:v>644.6</c:v>
                </c:pt>
                <c:pt idx="2">
                  <c:v>647.4</c:v>
                </c:pt>
                <c:pt idx="3">
                  <c:v>650.1</c:v>
                </c:pt>
                <c:pt idx="4">
                  <c:v>652.9</c:v>
                </c:pt>
                <c:pt idx="5">
                  <c:v>655.6</c:v>
                </c:pt>
                <c:pt idx="6">
                  <c:v>658.1</c:v>
                </c:pt>
                <c:pt idx="7">
                  <c:v>660.7</c:v>
                </c:pt>
                <c:pt idx="8">
                  <c:v>663.3</c:v>
                </c:pt>
                <c:pt idx="9">
                  <c:v>665.7</c:v>
                </c:pt>
                <c:pt idx="10">
                  <c:v>667.8</c:v>
                </c:pt>
                <c:pt idx="11">
                  <c:v>669.7</c:v>
                </c:pt>
                <c:pt idx="12">
                  <c:v>671.4</c:v>
                </c:pt>
                <c:pt idx="13">
                  <c:v>673</c:v>
                </c:pt>
                <c:pt idx="14">
                  <c:v>674.5</c:v>
                </c:pt>
                <c:pt idx="15">
                  <c:v>676</c:v>
                </c:pt>
                <c:pt idx="16">
                  <c:v>677.3</c:v>
                </c:pt>
                <c:pt idx="17">
                  <c:v>678.4</c:v>
                </c:pt>
                <c:pt idx="18">
                  <c:v>679.5</c:v>
                </c:pt>
                <c:pt idx="19">
                  <c:v>666.9</c:v>
                </c:pt>
                <c:pt idx="20">
                  <c:v>660</c:v>
                </c:pt>
                <c:pt idx="21">
                  <c:v>663.9</c:v>
                </c:pt>
                <c:pt idx="22">
                  <c:v>668</c:v>
                </c:pt>
                <c:pt idx="23">
                  <c:v>668.6</c:v>
                </c:pt>
                <c:pt idx="24">
                  <c:v>669.3</c:v>
                </c:pt>
                <c:pt idx="25">
                  <c:v>670</c:v>
                </c:pt>
                <c:pt idx="26">
                  <c:v>670.7</c:v>
                </c:pt>
                <c:pt idx="27">
                  <c:v>667.9</c:v>
                </c:pt>
                <c:pt idx="28">
                  <c:v>661.5</c:v>
                </c:pt>
                <c:pt idx="29">
                  <c:v>655</c:v>
                </c:pt>
                <c:pt idx="30">
                  <c:v>648.5</c:v>
                </c:pt>
                <c:pt idx="31">
                  <c:v>638.5</c:v>
                </c:pt>
                <c:pt idx="32">
                  <c:v>632.1</c:v>
                </c:pt>
                <c:pt idx="33">
                  <c:v>625.79999999999995</c:v>
                </c:pt>
                <c:pt idx="34">
                  <c:v>619.6</c:v>
                </c:pt>
                <c:pt idx="35">
                  <c:v>617</c:v>
                </c:pt>
                <c:pt idx="36">
                  <c:v>621.70000000000005</c:v>
                </c:pt>
                <c:pt idx="37">
                  <c:v>630.1</c:v>
                </c:pt>
                <c:pt idx="38">
                  <c:v>638.4</c:v>
                </c:pt>
                <c:pt idx="39">
                  <c:v>646.6</c:v>
                </c:pt>
                <c:pt idx="40">
                  <c:v>658.9</c:v>
                </c:pt>
                <c:pt idx="41">
                  <c:v>671.6</c:v>
                </c:pt>
                <c:pt idx="42">
                  <c:v>680.6</c:v>
                </c:pt>
                <c:pt idx="43">
                  <c:v>685.1</c:v>
                </c:pt>
                <c:pt idx="44">
                  <c:v>686</c:v>
                </c:pt>
                <c:pt idx="45">
                  <c:v>691.3</c:v>
                </c:pt>
                <c:pt idx="46">
                  <c:v>700.9</c:v>
                </c:pt>
                <c:pt idx="47">
                  <c:v>706.3</c:v>
                </c:pt>
              </c:numCache>
            </c:numRef>
          </c:val>
          <c:smooth val="0"/>
          <c:extLst>
            <c:ext xmlns:c16="http://schemas.microsoft.com/office/drawing/2014/chart" uri="{C3380CC4-5D6E-409C-BE32-E72D297353CC}">
              <c16:uniqueId val="{00000002-5A6A-4531-A80A-834E3F24F107}"/>
            </c:ext>
          </c:extLst>
        </c:ser>
        <c:ser>
          <c:idx val="3"/>
          <c:order val="3"/>
          <c:tx>
            <c:strRef>
              <c:f>Sheet2!$H$1</c:f>
              <c:strCache>
                <c:ptCount val="1"/>
                <c:pt idx="0">
                  <c:v>LOR1 Level</c:v>
                </c:pt>
              </c:strCache>
            </c:strRef>
          </c:tx>
          <c:spPr>
            <a:ln w="28575" cap="rnd">
              <a:solidFill>
                <a:schemeClr val="accent1">
                  <a:lumMod val="60000"/>
                </a:schemeClr>
              </a:solidFill>
              <a:round/>
            </a:ln>
            <a:effectLst/>
          </c:spPr>
          <c:marker>
            <c:symbol val="none"/>
          </c:marker>
          <c:cat>
            <c:numRef>
              <c:f>Sheet2!$A$2:$A$49</c:f>
              <c:numCache>
                <c:formatCode>0</c:formatCode>
                <c:ptCount val="48"/>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numCache>
            </c:numRef>
          </c:cat>
          <c:val>
            <c:numRef>
              <c:f>Sheet2!$H$2:$H$49</c:f>
              <c:numCache>
                <c:formatCode>General</c:formatCode>
                <c:ptCount val="48"/>
                <c:pt idx="0">
                  <c:v>1155</c:v>
                </c:pt>
                <c:pt idx="1">
                  <c:v>1155</c:v>
                </c:pt>
                <c:pt idx="2">
                  <c:v>1155</c:v>
                </c:pt>
                <c:pt idx="3">
                  <c:v>1155</c:v>
                </c:pt>
                <c:pt idx="4">
                  <c:v>1155</c:v>
                </c:pt>
                <c:pt idx="5">
                  <c:v>1155</c:v>
                </c:pt>
                <c:pt idx="6">
                  <c:v>1155</c:v>
                </c:pt>
                <c:pt idx="7">
                  <c:v>1155</c:v>
                </c:pt>
                <c:pt idx="8">
                  <c:v>1155</c:v>
                </c:pt>
                <c:pt idx="9">
                  <c:v>1155</c:v>
                </c:pt>
                <c:pt idx="10">
                  <c:v>1155</c:v>
                </c:pt>
                <c:pt idx="11">
                  <c:v>1155</c:v>
                </c:pt>
                <c:pt idx="12">
                  <c:v>1154.9999</c:v>
                </c:pt>
                <c:pt idx="13">
                  <c:v>1155</c:v>
                </c:pt>
                <c:pt idx="14">
                  <c:v>1155</c:v>
                </c:pt>
                <c:pt idx="15">
                  <c:v>1155</c:v>
                </c:pt>
                <c:pt idx="16">
                  <c:v>1155</c:v>
                </c:pt>
                <c:pt idx="17">
                  <c:v>1155</c:v>
                </c:pt>
                <c:pt idx="18">
                  <c:v>1144</c:v>
                </c:pt>
                <c:pt idx="19">
                  <c:v>1122</c:v>
                </c:pt>
                <c:pt idx="20">
                  <c:v>1103</c:v>
                </c:pt>
                <c:pt idx="21">
                  <c:v>1086</c:v>
                </c:pt>
                <c:pt idx="22">
                  <c:v>825.50720000000001</c:v>
                </c:pt>
                <c:pt idx="23">
                  <c:v>700</c:v>
                </c:pt>
                <c:pt idx="24">
                  <c:v>700</c:v>
                </c:pt>
                <c:pt idx="25">
                  <c:v>700</c:v>
                </c:pt>
                <c:pt idx="26">
                  <c:v>700</c:v>
                </c:pt>
                <c:pt idx="27">
                  <c:v>700</c:v>
                </c:pt>
                <c:pt idx="28">
                  <c:v>700</c:v>
                </c:pt>
                <c:pt idx="29">
                  <c:v>700</c:v>
                </c:pt>
                <c:pt idx="30">
                  <c:v>700</c:v>
                </c:pt>
                <c:pt idx="31">
                  <c:v>705.90239999999994</c:v>
                </c:pt>
                <c:pt idx="32">
                  <c:v>700</c:v>
                </c:pt>
                <c:pt idx="33">
                  <c:v>700</c:v>
                </c:pt>
                <c:pt idx="34">
                  <c:v>700</c:v>
                </c:pt>
                <c:pt idx="35">
                  <c:v>700.00009999999997</c:v>
                </c:pt>
                <c:pt idx="36">
                  <c:v>700</c:v>
                </c:pt>
                <c:pt idx="37">
                  <c:v>700</c:v>
                </c:pt>
                <c:pt idx="38">
                  <c:v>722.10950000000003</c:v>
                </c:pt>
                <c:pt idx="39">
                  <c:v>700</c:v>
                </c:pt>
                <c:pt idx="40">
                  <c:v>700</c:v>
                </c:pt>
                <c:pt idx="41">
                  <c:v>737.22709999999995</c:v>
                </c:pt>
                <c:pt idx="42">
                  <c:v>1085</c:v>
                </c:pt>
                <c:pt idx="43">
                  <c:v>1085</c:v>
                </c:pt>
                <c:pt idx="44">
                  <c:v>1085</c:v>
                </c:pt>
                <c:pt idx="45">
                  <c:v>1155</c:v>
                </c:pt>
                <c:pt idx="46">
                  <c:v>1155</c:v>
                </c:pt>
                <c:pt idx="47">
                  <c:v>1155</c:v>
                </c:pt>
              </c:numCache>
            </c:numRef>
          </c:val>
          <c:smooth val="0"/>
          <c:extLst>
            <c:ext xmlns:c16="http://schemas.microsoft.com/office/drawing/2014/chart" uri="{C3380CC4-5D6E-409C-BE32-E72D297353CC}">
              <c16:uniqueId val="{00000003-5A6A-4531-A80A-834E3F24F107}"/>
            </c:ext>
          </c:extLst>
        </c:ser>
        <c:ser>
          <c:idx val="4"/>
          <c:order val="4"/>
          <c:tx>
            <c:strRef>
              <c:f>Sheet2!$I$1</c:f>
              <c:strCache>
                <c:ptCount val="1"/>
                <c:pt idx="0">
                  <c:v>LOR2 Level</c:v>
                </c:pt>
              </c:strCache>
            </c:strRef>
          </c:tx>
          <c:spPr>
            <a:ln w="28575" cap="rnd">
              <a:solidFill>
                <a:schemeClr val="accent3">
                  <a:lumMod val="60000"/>
                </a:schemeClr>
              </a:solidFill>
              <a:round/>
            </a:ln>
            <a:effectLst/>
          </c:spPr>
          <c:marker>
            <c:symbol val="none"/>
          </c:marker>
          <c:cat>
            <c:numRef>
              <c:f>Sheet2!$A$2:$A$49</c:f>
              <c:numCache>
                <c:formatCode>0</c:formatCode>
                <c:ptCount val="48"/>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numCache>
            </c:numRef>
          </c:cat>
          <c:val>
            <c:numRef>
              <c:f>Sheet2!$I$2:$I$49</c:f>
              <c:numCache>
                <c:formatCode>General</c:formatCode>
                <c:ptCount val="48"/>
                <c:pt idx="0">
                  <c:v>720</c:v>
                </c:pt>
                <c:pt idx="1">
                  <c:v>720</c:v>
                </c:pt>
                <c:pt idx="2">
                  <c:v>720</c:v>
                </c:pt>
                <c:pt idx="3">
                  <c:v>720</c:v>
                </c:pt>
                <c:pt idx="4">
                  <c:v>720</c:v>
                </c:pt>
                <c:pt idx="5">
                  <c:v>720</c:v>
                </c:pt>
                <c:pt idx="6">
                  <c:v>720</c:v>
                </c:pt>
                <c:pt idx="7">
                  <c:v>720</c:v>
                </c:pt>
                <c:pt idx="8">
                  <c:v>720</c:v>
                </c:pt>
                <c:pt idx="9">
                  <c:v>720</c:v>
                </c:pt>
                <c:pt idx="10">
                  <c:v>720</c:v>
                </c:pt>
                <c:pt idx="11">
                  <c:v>720</c:v>
                </c:pt>
                <c:pt idx="12">
                  <c:v>719.99990000000003</c:v>
                </c:pt>
                <c:pt idx="13">
                  <c:v>720</c:v>
                </c:pt>
                <c:pt idx="14">
                  <c:v>720</c:v>
                </c:pt>
                <c:pt idx="15">
                  <c:v>720</c:v>
                </c:pt>
                <c:pt idx="16">
                  <c:v>720</c:v>
                </c:pt>
                <c:pt idx="17">
                  <c:v>720</c:v>
                </c:pt>
                <c:pt idx="18">
                  <c:v>720</c:v>
                </c:pt>
                <c:pt idx="19">
                  <c:v>720</c:v>
                </c:pt>
                <c:pt idx="20">
                  <c:v>720</c:v>
                </c:pt>
                <c:pt idx="21">
                  <c:v>720</c:v>
                </c:pt>
                <c:pt idx="22">
                  <c:v>474.50720000000001</c:v>
                </c:pt>
                <c:pt idx="23">
                  <c:v>350</c:v>
                </c:pt>
                <c:pt idx="24">
                  <c:v>350</c:v>
                </c:pt>
                <c:pt idx="25">
                  <c:v>350</c:v>
                </c:pt>
                <c:pt idx="26">
                  <c:v>350</c:v>
                </c:pt>
                <c:pt idx="27">
                  <c:v>350</c:v>
                </c:pt>
                <c:pt idx="28">
                  <c:v>350</c:v>
                </c:pt>
                <c:pt idx="29">
                  <c:v>350</c:v>
                </c:pt>
                <c:pt idx="30">
                  <c:v>350</c:v>
                </c:pt>
                <c:pt idx="31">
                  <c:v>352.95119999999997</c:v>
                </c:pt>
                <c:pt idx="32">
                  <c:v>350</c:v>
                </c:pt>
                <c:pt idx="33">
                  <c:v>350</c:v>
                </c:pt>
                <c:pt idx="34">
                  <c:v>350</c:v>
                </c:pt>
                <c:pt idx="35">
                  <c:v>350.00009999999997</c:v>
                </c:pt>
                <c:pt idx="36">
                  <c:v>350</c:v>
                </c:pt>
                <c:pt idx="37">
                  <c:v>350</c:v>
                </c:pt>
                <c:pt idx="38">
                  <c:v>361.0548</c:v>
                </c:pt>
                <c:pt idx="39">
                  <c:v>350</c:v>
                </c:pt>
                <c:pt idx="40">
                  <c:v>350</c:v>
                </c:pt>
                <c:pt idx="41">
                  <c:v>372.22710000000001</c:v>
                </c:pt>
                <c:pt idx="42">
                  <c:v>720</c:v>
                </c:pt>
                <c:pt idx="43">
                  <c:v>720</c:v>
                </c:pt>
                <c:pt idx="44">
                  <c:v>720</c:v>
                </c:pt>
                <c:pt idx="45">
                  <c:v>720</c:v>
                </c:pt>
                <c:pt idx="46">
                  <c:v>720</c:v>
                </c:pt>
                <c:pt idx="47">
                  <c:v>720</c:v>
                </c:pt>
              </c:numCache>
            </c:numRef>
          </c:val>
          <c:smooth val="0"/>
          <c:extLst>
            <c:ext xmlns:c16="http://schemas.microsoft.com/office/drawing/2014/chart" uri="{C3380CC4-5D6E-409C-BE32-E72D297353CC}">
              <c16:uniqueId val="{00000004-5A6A-4531-A80A-834E3F24F107}"/>
            </c:ext>
          </c:extLst>
        </c:ser>
        <c:ser>
          <c:idx val="5"/>
          <c:order val="5"/>
          <c:tx>
            <c:strRef>
              <c:f>Sheet2!$J$1</c:f>
              <c:strCache>
                <c:ptCount val="1"/>
                <c:pt idx="0">
                  <c:v>LOR Reserve</c:v>
                </c:pt>
              </c:strCache>
            </c:strRef>
          </c:tx>
          <c:spPr>
            <a:ln w="28575" cap="rnd">
              <a:solidFill>
                <a:schemeClr val="accent5">
                  <a:lumMod val="60000"/>
                </a:schemeClr>
              </a:solidFill>
              <a:round/>
            </a:ln>
            <a:effectLst/>
          </c:spPr>
          <c:marker>
            <c:symbol val="none"/>
          </c:marker>
          <c:cat>
            <c:numRef>
              <c:f>Sheet2!$A$2:$A$49</c:f>
              <c:numCache>
                <c:formatCode>0</c:formatCode>
                <c:ptCount val="48"/>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numCache>
            </c:numRef>
          </c:cat>
          <c:val>
            <c:numRef>
              <c:f>Sheet2!$J$2:$J$49</c:f>
              <c:numCache>
                <c:formatCode>General</c:formatCode>
                <c:ptCount val="48"/>
                <c:pt idx="0">
                  <c:v>2802.91</c:v>
                </c:pt>
                <c:pt idx="1">
                  <c:v>3049.18</c:v>
                </c:pt>
                <c:pt idx="2">
                  <c:v>3122.69</c:v>
                </c:pt>
                <c:pt idx="3">
                  <c:v>3146.61</c:v>
                </c:pt>
                <c:pt idx="4">
                  <c:v>3177.95</c:v>
                </c:pt>
                <c:pt idx="5">
                  <c:v>3234.36</c:v>
                </c:pt>
                <c:pt idx="6">
                  <c:v>3269.06</c:v>
                </c:pt>
                <c:pt idx="7">
                  <c:v>3264.42</c:v>
                </c:pt>
                <c:pt idx="8">
                  <c:v>3277.06</c:v>
                </c:pt>
                <c:pt idx="9">
                  <c:v>3275.93</c:v>
                </c:pt>
                <c:pt idx="10">
                  <c:v>3278.27</c:v>
                </c:pt>
                <c:pt idx="11">
                  <c:v>3214.79</c:v>
                </c:pt>
                <c:pt idx="12">
                  <c:v>3204.74</c:v>
                </c:pt>
                <c:pt idx="13">
                  <c:v>2542.61</c:v>
                </c:pt>
                <c:pt idx="14">
                  <c:v>2456.23</c:v>
                </c:pt>
                <c:pt idx="15">
                  <c:v>2252.5700000000002</c:v>
                </c:pt>
                <c:pt idx="16">
                  <c:v>2165.88</c:v>
                </c:pt>
                <c:pt idx="17">
                  <c:v>2152.09</c:v>
                </c:pt>
                <c:pt idx="18">
                  <c:v>2087.33</c:v>
                </c:pt>
                <c:pt idx="19">
                  <c:v>1979.68</c:v>
                </c:pt>
                <c:pt idx="20">
                  <c:v>1966.89</c:v>
                </c:pt>
                <c:pt idx="21">
                  <c:v>1840.56</c:v>
                </c:pt>
                <c:pt idx="22">
                  <c:v>1575.51</c:v>
                </c:pt>
                <c:pt idx="23">
                  <c:v>1383.37</c:v>
                </c:pt>
                <c:pt idx="24">
                  <c:v>1271.98</c:v>
                </c:pt>
                <c:pt idx="25">
                  <c:v>1180.9000000000001</c:v>
                </c:pt>
                <c:pt idx="26">
                  <c:v>1065.3399999999999</c:v>
                </c:pt>
                <c:pt idx="27">
                  <c:v>996.17</c:v>
                </c:pt>
                <c:pt idx="28">
                  <c:v>815.87</c:v>
                </c:pt>
                <c:pt idx="29">
                  <c:v>633.15</c:v>
                </c:pt>
                <c:pt idx="30">
                  <c:v>540.04999999999995</c:v>
                </c:pt>
                <c:pt idx="31">
                  <c:v>352.95</c:v>
                </c:pt>
                <c:pt idx="32">
                  <c:v>558.45000000000005</c:v>
                </c:pt>
                <c:pt idx="33">
                  <c:v>761.02</c:v>
                </c:pt>
                <c:pt idx="34">
                  <c:v>660.93</c:v>
                </c:pt>
                <c:pt idx="35">
                  <c:v>676.33</c:v>
                </c:pt>
                <c:pt idx="36">
                  <c:v>769.53</c:v>
                </c:pt>
                <c:pt idx="37">
                  <c:v>884.74</c:v>
                </c:pt>
                <c:pt idx="38">
                  <c:v>977.6</c:v>
                </c:pt>
                <c:pt idx="39">
                  <c:v>1059.71</c:v>
                </c:pt>
                <c:pt idx="40">
                  <c:v>1234.4000000000001</c:v>
                </c:pt>
                <c:pt idx="41">
                  <c:v>1487.23</c:v>
                </c:pt>
                <c:pt idx="42">
                  <c:v>1835</c:v>
                </c:pt>
                <c:pt idx="43">
                  <c:v>1881.38</c:v>
                </c:pt>
                <c:pt idx="44">
                  <c:v>2205</c:v>
                </c:pt>
                <c:pt idx="45">
                  <c:v>2196.6799999999998</c:v>
                </c:pt>
                <c:pt idx="46">
                  <c:v>2401.84</c:v>
                </c:pt>
                <c:pt idx="47">
                  <c:v>2693.13</c:v>
                </c:pt>
              </c:numCache>
            </c:numRef>
          </c:val>
          <c:smooth val="0"/>
          <c:extLst>
            <c:ext xmlns:c16="http://schemas.microsoft.com/office/drawing/2014/chart" uri="{C3380CC4-5D6E-409C-BE32-E72D297353CC}">
              <c16:uniqueId val="{00000005-5A6A-4531-A80A-834E3F24F107}"/>
            </c:ext>
          </c:extLst>
        </c:ser>
        <c:dLbls>
          <c:showLegendKey val="0"/>
          <c:showVal val="0"/>
          <c:showCatName val="0"/>
          <c:showSerName val="0"/>
          <c:showPercent val="0"/>
          <c:showBubbleSize val="0"/>
        </c:dLbls>
        <c:marker val="1"/>
        <c:smooth val="0"/>
        <c:axId val="786206520"/>
        <c:axId val="786207504"/>
      </c:lineChart>
      <c:catAx>
        <c:axId val="423591928"/>
        <c:scaling>
          <c:orientation val="minMax"/>
        </c:scaling>
        <c:delete val="0"/>
        <c:axPos val="b"/>
        <c:numFmt formatCode="0"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3592584"/>
        <c:crosses val="autoZero"/>
        <c:auto val="0"/>
        <c:lblAlgn val="ctr"/>
        <c:lblOffset val="100"/>
        <c:noMultiLvlLbl val="0"/>
      </c:catAx>
      <c:valAx>
        <c:axId val="4235925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3591928"/>
        <c:crosses val="autoZero"/>
        <c:crossBetween val="between"/>
      </c:valAx>
      <c:valAx>
        <c:axId val="786207504"/>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86206520"/>
        <c:crosses val="max"/>
        <c:crossBetween val="between"/>
      </c:valAx>
      <c:catAx>
        <c:axId val="786206520"/>
        <c:scaling>
          <c:orientation val="minMax"/>
        </c:scaling>
        <c:delete val="1"/>
        <c:axPos val="b"/>
        <c:numFmt formatCode="0" sourceLinked="1"/>
        <c:majorTickMark val="out"/>
        <c:minorTickMark val="none"/>
        <c:tickLblPos val="nextTo"/>
        <c:crossAx val="78620750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'New PASA'!$B$1</c:f>
              <c:strCache>
                <c:ptCount val="1"/>
                <c:pt idx="0">
                  <c:v>50 POE Demand + UM(90)</c:v>
                </c:pt>
              </c:strCache>
            </c:strRef>
          </c:tx>
          <c:spPr>
            <a:ln w="28575" cap="rnd">
              <a:solidFill>
                <a:schemeClr val="accent2"/>
              </a:solidFill>
              <a:round/>
            </a:ln>
            <a:effectLst/>
          </c:spPr>
          <c:marker>
            <c:symbol val="none"/>
          </c:marker>
          <c:cat>
            <c:numRef>
              <c:f>'New PASA'!$A$2:$A$49</c:f>
              <c:numCache>
                <c:formatCode>0</c:formatCode>
                <c:ptCount val="48"/>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numCache>
            </c:numRef>
          </c:cat>
          <c:val>
            <c:numRef>
              <c:f>'New PASA'!$B$2:$B$49</c:f>
              <c:numCache>
                <c:formatCode>General</c:formatCode>
                <c:ptCount val="48"/>
                <c:pt idx="0">
                  <c:v>6081</c:v>
                </c:pt>
                <c:pt idx="1">
                  <c:v>5879</c:v>
                </c:pt>
                <c:pt idx="2">
                  <c:v>5745</c:v>
                </c:pt>
                <c:pt idx="3">
                  <c:v>5645</c:v>
                </c:pt>
                <c:pt idx="4">
                  <c:v>5566</c:v>
                </c:pt>
                <c:pt idx="5">
                  <c:v>5492</c:v>
                </c:pt>
                <c:pt idx="6">
                  <c:v>5437</c:v>
                </c:pt>
                <c:pt idx="7">
                  <c:v>5410</c:v>
                </c:pt>
                <c:pt idx="8">
                  <c:v>5394</c:v>
                </c:pt>
                <c:pt idx="9">
                  <c:v>5426</c:v>
                </c:pt>
                <c:pt idx="10">
                  <c:v>5465</c:v>
                </c:pt>
                <c:pt idx="11">
                  <c:v>5573</c:v>
                </c:pt>
                <c:pt idx="12">
                  <c:v>5643</c:v>
                </c:pt>
                <c:pt idx="13">
                  <c:v>5832</c:v>
                </c:pt>
                <c:pt idx="14">
                  <c:v>6002</c:v>
                </c:pt>
                <c:pt idx="15">
                  <c:v>6211</c:v>
                </c:pt>
                <c:pt idx="16">
                  <c:v>6320</c:v>
                </c:pt>
                <c:pt idx="17">
                  <c:v>6365</c:v>
                </c:pt>
                <c:pt idx="18">
                  <c:v>6384</c:v>
                </c:pt>
                <c:pt idx="19">
                  <c:v>6445</c:v>
                </c:pt>
                <c:pt idx="20">
                  <c:v>6496</c:v>
                </c:pt>
                <c:pt idx="21">
                  <c:v>6644</c:v>
                </c:pt>
                <c:pt idx="22">
                  <c:v>6835</c:v>
                </c:pt>
                <c:pt idx="23">
                  <c:v>6994</c:v>
                </c:pt>
                <c:pt idx="24">
                  <c:v>7187</c:v>
                </c:pt>
                <c:pt idx="25">
                  <c:v>7383</c:v>
                </c:pt>
                <c:pt idx="26">
                  <c:v>7564</c:v>
                </c:pt>
                <c:pt idx="27">
                  <c:v>7749</c:v>
                </c:pt>
                <c:pt idx="28">
                  <c:v>7956</c:v>
                </c:pt>
                <c:pt idx="29">
                  <c:v>8142</c:v>
                </c:pt>
                <c:pt idx="30">
                  <c:v>8349</c:v>
                </c:pt>
                <c:pt idx="31">
                  <c:v>8556</c:v>
                </c:pt>
                <c:pt idx="32">
                  <c:v>8768</c:v>
                </c:pt>
                <c:pt idx="33">
                  <c:v>8878</c:v>
                </c:pt>
                <c:pt idx="34">
                  <c:v>9000</c:v>
                </c:pt>
                <c:pt idx="35">
                  <c:v>9120</c:v>
                </c:pt>
                <c:pt idx="36">
                  <c:v>8906</c:v>
                </c:pt>
                <c:pt idx="37">
                  <c:v>8766</c:v>
                </c:pt>
                <c:pt idx="38">
                  <c:v>8742</c:v>
                </c:pt>
                <c:pt idx="39">
                  <c:v>8668</c:v>
                </c:pt>
                <c:pt idx="40">
                  <c:v>8488</c:v>
                </c:pt>
                <c:pt idx="41">
                  <c:v>8265</c:v>
                </c:pt>
                <c:pt idx="42">
                  <c:v>7977</c:v>
                </c:pt>
                <c:pt idx="43">
                  <c:v>7630</c:v>
                </c:pt>
                <c:pt idx="44">
                  <c:v>7304</c:v>
                </c:pt>
                <c:pt idx="45">
                  <c:v>6987</c:v>
                </c:pt>
                <c:pt idx="46">
                  <c:v>6721</c:v>
                </c:pt>
                <c:pt idx="47">
                  <c:v>6405</c:v>
                </c:pt>
              </c:numCache>
            </c:numRef>
          </c:val>
          <c:smooth val="0"/>
          <c:extLst>
            <c:ext xmlns:c16="http://schemas.microsoft.com/office/drawing/2014/chart" uri="{C3380CC4-5D6E-409C-BE32-E72D297353CC}">
              <c16:uniqueId val="{00000000-4886-4001-B2C5-D3DC976E86F0}"/>
            </c:ext>
          </c:extLst>
        </c:ser>
        <c:ser>
          <c:idx val="0"/>
          <c:order val="1"/>
          <c:tx>
            <c:strRef>
              <c:f>'New PASA'!$C$1</c:f>
              <c:strCache>
                <c:ptCount val="1"/>
                <c:pt idx="0">
                  <c:v>Gen Profile (90)</c:v>
                </c:pt>
              </c:strCache>
            </c:strRef>
          </c:tx>
          <c:spPr>
            <a:ln w="28575" cap="rnd">
              <a:solidFill>
                <a:schemeClr val="accent1"/>
              </a:solidFill>
              <a:round/>
            </a:ln>
            <a:effectLst/>
          </c:spPr>
          <c:marker>
            <c:symbol val="none"/>
          </c:marker>
          <c:cat>
            <c:numRef>
              <c:f>'New PASA'!$A$2:$A$49</c:f>
              <c:numCache>
                <c:formatCode>0</c:formatCode>
                <c:ptCount val="48"/>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numCache>
            </c:numRef>
          </c:cat>
          <c:val>
            <c:numRef>
              <c:f>'New PASA'!$C$2:$C$49</c:f>
              <c:numCache>
                <c:formatCode>General</c:formatCode>
                <c:ptCount val="48"/>
                <c:pt idx="0">
                  <c:v>6081</c:v>
                </c:pt>
                <c:pt idx="1">
                  <c:v>5879</c:v>
                </c:pt>
                <c:pt idx="2">
                  <c:v>5745</c:v>
                </c:pt>
                <c:pt idx="3">
                  <c:v>5645</c:v>
                </c:pt>
                <c:pt idx="4">
                  <c:v>5566</c:v>
                </c:pt>
                <c:pt idx="5">
                  <c:v>5492</c:v>
                </c:pt>
                <c:pt idx="6">
                  <c:v>5437</c:v>
                </c:pt>
                <c:pt idx="7">
                  <c:v>5410</c:v>
                </c:pt>
                <c:pt idx="8">
                  <c:v>5394</c:v>
                </c:pt>
                <c:pt idx="9">
                  <c:v>5426</c:v>
                </c:pt>
                <c:pt idx="10">
                  <c:v>5465</c:v>
                </c:pt>
                <c:pt idx="11">
                  <c:v>5573</c:v>
                </c:pt>
                <c:pt idx="12">
                  <c:v>5643</c:v>
                </c:pt>
                <c:pt idx="13">
                  <c:v>5832</c:v>
                </c:pt>
                <c:pt idx="14">
                  <c:v>6002</c:v>
                </c:pt>
                <c:pt idx="15">
                  <c:v>6211</c:v>
                </c:pt>
                <c:pt idx="16">
                  <c:v>6320</c:v>
                </c:pt>
                <c:pt idx="17">
                  <c:v>6365</c:v>
                </c:pt>
                <c:pt idx="18">
                  <c:v>6384</c:v>
                </c:pt>
                <c:pt idx="19">
                  <c:v>6445</c:v>
                </c:pt>
                <c:pt idx="20">
                  <c:v>6496</c:v>
                </c:pt>
                <c:pt idx="21">
                  <c:v>6644</c:v>
                </c:pt>
                <c:pt idx="22">
                  <c:v>6835</c:v>
                </c:pt>
                <c:pt idx="23">
                  <c:v>6994</c:v>
                </c:pt>
                <c:pt idx="24">
                  <c:v>7187</c:v>
                </c:pt>
                <c:pt idx="25">
                  <c:v>7383</c:v>
                </c:pt>
                <c:pt idx="26">
                  <c:v>7564</c:v>
                </c:pt>
                <c:pt idx="27">
                  <c:v>7749</c:v>
                </c:pt>
                <c:pt idx="28">
                  <c:v>7956</c:v>
                </c:pt>
                <c:pt idx="29">
                  <c:v>8142</c:v>
                </c:pt>
                <c:pt idx="30">
                  <c:v>8349</c:v>
                </c:pt>
                <c:pt idx="31">
                  <c:v>8556</c:v>
                </c:pt>
                <c:pt idx="32">
                  <c:v>8768</c:v>
                </c:pt>
                <c:pt idx="33">
                  <c:v>8878</c:v>
                </c:pt>
                <c:pt idx="34">
                  <c:v>9000</c:v>
                </c:pt>
                <c:pt idx="35">
                  <c:v>9100</c:v>
                </c:pt>
                <c:pt idx="36">
                  <c:v>8906</c:v>
                </c:pt>
                <c:pt idx="37">
                  <c:v>8766</c:v>
                </c:pt>
                <c:pt idx="38">
                  <c:v>8742</c:v>
                </c:pt>
                <c:pt idx="39">
                  <c:v>8668</c:v>
                </c:pt>
                <c:pt idx="40">
                  <c:v>8488</c:v>
                </c:pt>
                <c:pt idx="41">
                  <c:v>8265</c:v>
                </c:pt>
                <c:pt idx="42">
                  <c:v>7977</c:v>
                </c:pt>
                <c:pt idx="43">
                  <c:v>7630</c:v>
                </c:pt>
                <c:pt idx="44">
                  <c:v>7304</c:v>
                </c:pt>
                <c:pt idx="45">
                  <c:v>6987</c:v>
                </c:pt>
                <c:pt idx="46">
                  <c:v>6721</c:v>
                </c:pt>
                <c:pt idx="47">
                  <c:v>6405</c:v>
                </c:pt>
              </c:numCache>
            </c:numRef>
          </c:val>
          <c:smooth val="0"/>
          <c:extLst>
            <c:ext xmlns:c16="http://schemas.microsoft.com/office/drawing/2014/chart" uri="{C3380CC4-5D6E-409C-BE32-E72D297353CC}">
              <c16:uniqueId val="{00000001-4886-4001-B2C5-D3DC976E86F0}"/>
            </c:ext>
          </c:extLst>
        </c:ser>
        <c:ser>
          <c:idx val="3"/>
          <c:order val="3"/>
          <c:tx>
            <c:strRef>
              <c:f>'New PASA'!$E$1</c:f>
              <c:strCache>
                <c:ptCount val="1"/>
                <c:pt idx="0">
                  <c:v>50 POE Demand + UM(95)</c:v>
                </c:pt>
              </c:strCache>
            </c:strRef>
          </c:tx>
          <c:spPr>
            <a:ln w="28575" cap="rnd">
              <a:solidFill>
                <a:schemeClr val="tx1">
                  <a:lumMod val="85000"/>
                  <a:lumOff val="15000"/>
                </a:schemeClr>
              </a:solidFill>
              <a:round/>
            </a:ln>
            <a:effectLst/>
          </c:spPr>
          <c:marker>
            <c:symbol val="none"/>
          </c:marker>
          <c:val>
            <c:numRef>
              <c:f>'New PASA'!$E$2:$E$49</c:f>
              <c:numCache>
                <c:formatCode>General</c:formatCode>
                <c:ptCount val="48"/>
                <c:pt idx="0">
                  <c:v>6131</c:v>
                </c:pt>
                <c:pt idx="1">
                  <c:v>5929</c:v>
                </c:pt>
                <c:pt idx="2">
                  <c:v>5795</c:v>
                </c:pt>
                <c:pt idx="3">
                  <c:v>5695</c:v>
                </c:pt>
                <c:pt idx="4">
                  <c:v>5616</c:v>
                </c:pt>
                <c:pt idx="5">
                  <c:v>5542</c:v>
                </c:pt>
                <c:pt idx="6">
                  <c:v>5487</c:v>
                </c:pt>
                <c:pt idx="7">
                  <c:v>5460</c:v>
                </c:pt>
                <c:pt idx="8">
                  <c:v>5444</c:v>
                </c:pt>
                <c:pt idx="9">
                  <c:v>5476</c:v>
                </c:pt>
                <c:pt idx="10">
                  <c:v>5515</c:v>
                </c:pt>
                <c:pt idx="11">
                  <c:v>5623</c:v>
                </c:pt>
                <c:pt idx="12">
                  <c:v>5703</c:v>
                </c:pt>
                <c:pt idx="13">
                  <c:v>5902</c:v>
                </c:pt>
                <c:pt idx="14">
                  <c:v>6082</c:v>
                </c:pt>
                <c:pt idx="15">
                  <c:v>6301</c:v>
                </c:pt>
                <c:pt idx="16">
                  <c:v>6420</c:v>
                </c:pt>
                <c:pt idx="17">
                  <c:v>6475</c:v>
                </c:pt>
                <c:pt idx="18">
                  <c:v>6504</c:v>
                </c:pt>
                <c:pt idx="19">
                  <c:v>6575</c:v>
                </c:pt>
                <c:pt idx="20">
                  <c:v>6636</c:v>
                </c:pt>
                <c:pt idx="21">
                  <c:v>6794</c:v>
                </c:pt>
                <c:pt idx="22">
                  <c:v>6995</c:v>
                </c:pt>
                <c:pt idx="23">
                  <c:v>7164</c:v>
                </c:pt>
                <c:pt idx="24">
                  <c:v>7367</c:v>
                </c:pt>
                <c:pt idx="25">
                  <c:v>7573</c:v>
                </c:pt>
                <c:pt idx="26">
                  <c:v>7764</c:v>
                </c:pt>
                <c:pt idx="27">
                  <c:v>7959</c:v>
                </c:pt>
                <c:pt idx="28">
                  <c:v>8176</c:v>
                </c:pt>
                <c:pt idx="29">
                  <c:v>8372</c:v>
                </c:pt>
                <c:pt idx="30">
                  <c:v>8589</c:v>
                </c:pt>
                <c:pt idx="31">
                  <c:v>8806</c:v>
                </c:pt>
                <c:pt idx="32">
                  <c:v>9028</c:v>
                </c:pt>
                <c:pt idx="33">
                  <c:v>9148</c:v>
                </c:pt>
                <c:pt idx="34">
                  <c:v>9265</c:v>
                </c:pt>
                <c:pt idx="35">
                  <c:v>9269</c:v>
                </c:pt>
                <c:pt idx="36">
                  <c:v>9206</c:v>
                </c:pt>
                <c:pt idx="37">
                  <c:v>9076</c:v>
                </c:pt>
                <c:pt idx="38">
                  <c:v>9062</c:v>
                </c:pt>
                <c:pt idx="39">
                  <c:v>8998</c:v>
                </c:pt>
                <c:pt idx="40">
                  <c:v>8828</c:v>
                </c:pt>
                <c:pt idx="41">
                  <c:v>8615</c:v>
                </c:pt>
                <c:pt idx="42">
                  <c:v>8337</c:v>
                </c:pt>
                <c:pt idx="43">
                  <c:v>7930</c:v>
                </c:pt>
                <c:pt idx="44">
                  <c:v>7574</c:v>
                </c:pt>
                <c:pt idx="45">
                  <c:v>7237</c:v>
                </c:pt>
                <c:pt idx="46">
                  <c:v>6921</c:v>
                </c:pt>
                <c:pt idx="47">
                  <c:v>6545</c:v>
                </c:pt>
              </c:numCache>
            </c:numRef>
          </c:val>
          <c:smooth val="0"/>
          <c:extLst>
            <c:ext xmlns:c16="http://schemas.microsoft.com/office/drawing/2014/chart" uri="{C3380CC4-5D6E-409C-BE32-E72D297353CC}">
              <c16:uniqueId val="{00000002-4886-4001-B2C5-D3DC976E86F0}"/>
            </c:ext>
          </c:extLst>
        </c:ser>
        <c:ser>
          <c:idx val="5"/>
          <c:order val="4"/>
          <c:tx>
            <c:strRef>
              <c:f>'New PASA'!$G$1</c:f>
              <c:strCache>
                <c:ptCount val="1"/>
                <c:pt idx="0">
                  <c:v>Gen Profile (95)</c:v>
                </c:pt>
              </c:strCache>
            </c:strRef>
          </c:tx>
          <c:spPr>
            <a:ln w="28575" cap="rnd">
              <a:solidFill>
                <a:schemeClr val="accent6"/>
              </a:solidFill>
              <a:round/>
            </a:ln>
            <a:effectLst/>
          </c:spPr>
          <c:marker>
            <c:symbol val="none"/>
          </c:marker>
          <c:val>
            <c:numRef>
              <c:f>'New PASA'!$G$2:$G$49</c:f>
              <c:numCache>
                <c:formatCode>General</c:formatCode>
                <c:ptCount val="48"/>
                <c:pt idx="0">
                  <c:v>6131</c:v>
                </c:pt>
                <c:pt idx="1">
                  <c:v>5929</c:v>
                </c:pt>
                <c:pt idx="2">
                  <c:v>5795</c:v>
                </c:pt>
                <c:pt idx="3">
                  <c:v>5695</c:v>
                </c:pt>
                <c:pt idx="4">
                  <c:v>5616</c:v>
                </c:pt>
                <c:pt idx="5">
                  <c:v>5542</c:v>
                </c:pt>
                <c:pt idx="6">
                  <c:v>5487</c:v>
                </c:pt>
                <c:pt idx="7">
                  <c:v>5460</c:v>
                </c:pt>
                <c:pt idx="8">
                  <c:v>5444</c:v>
                </c:pt>
                <c:pt idx="9">
                  <c:v>5476</c:v>
                </c:pt>
                <c:pt idx="10">
                  <c:v>5515</c:v>
                </c:pt>
                <c:pt idx="11">
                  <c:v>5623</c:v>
                </c:pt>
                <c:pt idx="12">
                  <c:v>5703</c:v>
                </c:pt>
                <c:pt idx="13">
                  <c:v>5902</c:v>
                </c:pt>
                <c:pt idx="14">
                  <c:v>6082</c:v>
                </c:pt>
                <c:pt idx="15">
                  <c:v>6301</c:v>
                </c:pt>
                <c:pt idx="16">
                  <c:v>6420</c:v>
                </c:pt>
                <c:pt idx="17">
                  <c:v>6475</c:v>
                </c:pt>
                <c:pt idx="18">
                  <c:v>6504</c:v>
                </c:pt>
                <c:pt idx="19">
                  <c:v>6575</c:v>
                </c:pt>
                <c:pt idx="20">
                  <c:v>6636</c:v>
                </c:pt>
                <c:pt idx="21">
                  <c:v>6794</c:v>
                </c:pt>
                <c:pt idx="22">
                  <c:v>6995</c:v>
                </c:pt>
                <c:pt idx="23">
                  <c:v>7164</c:v>
                </c:pt>
                <c:pt idx="24">
                  <c:v>7367</c:v>
                </c:pt>
                <c:pt idx="25">
                  <c:v>7573</c:v>
                </c:pt>
                <c:pt idx="26">
                  <c:v>7764</c:v>
                </c:pt>
                <c:pt idx="27">
                  <c:v>7959</c:v>
                </c:pt>
                <c:pt idx="28">
                  <c:v>8176</c:v>
                </c:pt>
                <c:pt idx="29">
                  <c:v>8372</c:v>
                </c:pt>
                <c:pt idx="30">
                  <c:v>8589</c:v>
                </c:pt>
                <c:pt idx="31">
                  <c:v>8806</c:v>
                </c:pt>
                <c:pt idx="32">
                  <c:v>9028</c:v>
                </c:pt>
                <c:pt idx="33">
                  <c:v>9100</c:v>
                </c:pt>
                <c:pt idx="34">
                  <c:v>9100</c:v>
                </c:pt>
                <c:pt idx="35">
                  <c:v>9100</c:v>
                </c:pt>
                <c:pt idx="36">
                  <c:v>9100</c:v>
                </c:pt>
                <c:pt idx="37">
                  <c:v>9076</c:v>
                </c:pt>
                <c:pt idx="38">
                  <c:v>9062</c:v>
                </c:pt>
                <c:pt idx="39">
                  <c:v>8998</c:v>
                </c:pt>
                <c:pt idx="40">
                  <c:v>8828</c:v>
                </c:pt>
                <c:pt idx="41">
                  <c:v>8615</c:v>
                </c:pt>
                <c:pt idx="42">
                  <c:v>8337</c:v>
                </c:pt>
                <c:pt idx="43">
                  <c:v>7930</c:v>
                </c:pt>
                <c:pt idx="44">
                  <c:v>7574</c:v>
                </c:pt>
                <c:pt idx="45">
                  <c:v>7237</c:v>
                </c:pt>
                <c:pt idx="46">
                  <c:v>6921</c:v>
                </c:pt>
                <c:pt idx="47">
                  <c:v>6545</c:v>
                </c:pt>
              </c:numCache>
            </c:numRef>
          </c:val>
          <c:smooth val="0"/>
          <c:extLst>
            <c:ext xmlns:c16="http://schemas.microsoft.com/office/drawing/2014/chart" uri="{C3380CC4-5D6E-409C-BE32-E72D297353CC}">
              <c16:uniqueId val="{00000003-4886-4001-B2C5-D3DC976E86F0}"/>
            </c:ext>
          </c:extLst>
        </c:ser>
        <c:ser>
          <c:idx val="4"/>
          <c:order val="6"/>
          <c:tx>
            <c:strRef>
              <c:f>'New PASA'!$I$1</c:f>
              <c:strCache>
                <c:ptCount val="1"/>
                <c:pt idx="0">
                  <c:v>50 POE Demand + UM(99)</c:v>
                </c:pt>
              </c:strCache>
            </c:strRef>
          </c:tx>
          <c:spPr>
            <a:ln w="28575" cap="rnd">
              <a:solidFill>
                <a:schemeClr val="accent5"/>
              </a:solidFill>
              <a:round/>
            </a:ln>
            <a:effectLst/>
          </c:spPr>
          <c:marker>
            <c:symbol val="none"/>
          </c:marker>
          <c:val>
            <c:numRef>
              <c:f>'New PASA'!$I$2:$I$49</c:f>
              <c:numCache>
                <c:formatCode>General</c:formatCode>
                <c:ptCount val="48"/>
                <c:pt idx="0">
                  <c:v>6181</c:v>
                </c:pt>
                <c:pt idx="1">
                  <c:v>5979</c:v>
                </c:pt>
                <c:pt idx="2">
                  <c:v>5845</c:v>
                </c:pt>
                <c:pt idx="3">
                  <c:v>5745</c:v>
                </c:pt>
                <c:pt idx="4">
                  <c:v>5666</c:v>
                </c:pt>
                <c:pt idx="5">
                  <c:v>5592</c:v>
                </c:pt>
                <c:pt idx="6">
                  <c:v>5537</c:v>
                </c:pt>
                <c:pt idx="7">
                  <c:v>5510</c:v>
                </c:pt>
                <c:pt idx="8">
                  <c:v>5494</c:v>
                </c:pt>
                <c:pt idx="9">
                  <c:v>5526</c:v>
                </c:pt>
                <c:pt idx="10">
                  <c:v>5585</c:v>
                </c:pt>
                <c:pt idx="11">
                  <c:v>5713</c:v>
                </c:pt>
                <c:pt idx="12">
                  <c:v>5803</c:v>
                </c:pt>
                <c:pt idx="13">
                  <c:v>6012</c:v>
                </c:pt>
                <c:pt idx="14">
                  <c:v>6202</c:v>
                </c:pt>
                <c:pt idx="15">
                  <c:v>6431</c:v>
                </c:pt>
                <c:pt idx="16">
                  <c:v>6560</c:v>
                </c:pt>
                <c:pt idx="17">
                  <c:v>6625</c:v>
                </c:pt>
                <c:pt idx="18">
                  <c:v>6664</c:v>
                </c:pt>
                <c:pt idx="19">
                  <c:v>6745</c:v>
                </c:pt>
                <c:pt idx="20">
                  <c:v>6816</c:v>
                </c:pt>
                <c:pt idx="21">
                  <c:v>6984</c:v>
                </c:pt>
                <c:pt idx="22">
                  <c:v>7195</c:v>
                </c:pt>
                <c:pt idx="23">
                  <c:v>7374</c:v>
                </c:pt>
                <c:pt idx="24">
                  <c:v>7587</c:v>
                </c:pt>
                <c:pt idx="25">
                  <c:v>7803</c:v>
                </c:pt>
                <c:pt idx="26">
                  <c:v>8004</c:v>
                </c:pt>
                <c:pt idx="27">
                  <c:v>8209</c:v>
                </c:pt>
                <c:pt idx="28">
                  <c:v>8436</c:v>
                </c:pt>
                <c:pt idx="29">
                  <c:v>8642</c:v>
                </c:pt>
                <c:pt idx="30">
                  <c:v>8869</c:v>
                </c:pt>
                <c:pt idx="31">
                  <c:v>9096</c:v>
                </c:pt>
                <c:pt idx="32">
                  <c:v>9328</c:v>
                </c:pt>
                <c:pt idx="33">
                  <c:v>9458</c:v>
                </c:pt>
                <c:pt idx="34">
                  <c:v>9585</c:v>
                </c:pt>
                <c:pt idx="35">
                  <c:v>9599</c:v>
                </c:pt>
                <c:pt idx="36">
                  <c:v>9546</c:v>
                </c:pt>
                <c:pt idx="37">
                  <c:v>9426</c:v>
                </c:pt>
                <c:pt idx="38">
                  <c:v>9422</c:v>
                </c:pt>
                <c:pt idx="39">
                  <c:v>9368</c:v>
                </c:pt>
                <c:pt idx="40">
                  <c:v>9208</c:v>
                </c:pt>
                <c:pt idx="41">
                  <c:v>9005</c:v>
                </c:pt>
                <c:pt idx="42">
                  <c:v>8737</c:v>
                </c:pt>
                <c:pt idx="43">
                  <c:v>8330</c:v>
                </c:pt>
                <c:pt idx="44">
                  <c:v>8154</c:v>
                </c:pt>
                <c:pt idx="45">
                  <c:v>7787</c:v>
                </c:pt>
                <c:pt idx="46">
                  <c:v>7471</c:v>
                </c:pt>
                <c:pt idx="47">
                  <c:v>7105</c:v>
                </c:pt>
              </c:numCache>
            </c:numRef>
          </c:val>
          <c:smooth val="0"/>
          <c:extLst>
            <c:ext xmlns:c16="http://schemas.microsoft.com/office/drawing/2014/chart" uri="{C3380CC4-5D6E-409C-BE32-E72D297353CC}">
              <c16:uniqueId val="{00000004-4886-4001-B2C5-D3DC976E86F0}"/>
            </c:ext>
          </c:extLst>
        </c:ser>
        <c:ser>
          <c:idx val="6"/>
          <c:order val="7"/>
          <c:tx>
            <c:strRef>
              <c:f>'New PASA'!$K$1</c:f>
              <c:strCache>
                <c:ptCount val="1"/>
                <c:pt idx="0">
                  <c:v>Gen Profile (99)</c:v>
                </c:pt>
              </c:strCache>
            </c:strRef>
          </c:tx>
          <c:spPr>
            <a:ln w="28575" cap="rnd">
              <a:solidFill>
                <a:schemeClr val="accent1">
                  <a:lumMod val="60000"/>
                </a:schemeClr>
              </a:solidFill>
              <a:round/>
            </a:ln>
            <a:effectLst/>
          </c:spPr>
          <c:marker>
            <c:symbol val="none"/>
          </c:marker>
          <c:val>
            <c:numRef>
              <c:f>'New PASA'!$K$2:$K$49</c:f>
              <c:numCache>
                <c:formatCode>General</c:formatCode>
                <c:ptCount val="48"/>
                <c:pt idx="0">
                  <c:v>6181</c:v>
                </c:pt>
                <c:pt idx="1">
                  <c:v>5979</c:v>
                </c:pt>
                <c:pt idx="2">
                  <c:v>5845</c:v>
                </c:pt>
                <c:pt idx="3">
                  <c:v>5745</c:v>
                </c:pt>
                <c:pt idx="4">
                  <c:v>5666</c:v>
                </c:pt>
                <c:pt idx="5">
                  <c:v>5592</c:v>
                </c:pt>
                <c:pt idx="6">
                  <c:v>5537</c:v>
                </c:pt>
                <c:pt idx="7">
                  <c:v>5510</c:v>
                </c:pt>
                <c:pt idx="8">
                  <c:v>5494</c:v>
                </c:pt>
                <c:pt idx="9">
                  <c:v>5526</c:v>
                </c:pt>
                <c:pt idx="10">
                  <c:v>5585</c:v>
                </c:pt>
                <c:pt idx="11">
                  <c:v>5713</c:v>
                </c:pt>
                <c:pt idx="12">
                  <c:v>5803</c:v>
                </c:pt>
                <c:pt idx="13">
                  <c:v>6012</c:v>
                </c:pt>
                <c:pt idx="14">
                  <c:v>6202</c:v>
                </c:pt>
                <c:pt idx="15">
                  <c:v>6431</c:v>
                </c:pt>
                <c:pt idx="16">
                  <c:v>6560</c:v>
                </c:pt>
                <c:pt idx="17">
                  <c:v>6625</c:v>
                </c:pt>
                <c:pt idx="18">
                  <c:v>6664</c:v>
                </c:pt>
                <c:pt idx="19">
                  <c:v>6745</c:v>
                </c:pt>
                <c:pt idx="20">
                  <c:v>6816</c:v>
                </c:pt>
                <c:pt idx="21">
                  <c:v>6984</c:v>
                </c:pt>
                <c:pt idx="22">
                  <c:v>7195</c:v>
                </c:pt>
                <c:pt idx="23">
                  <c:v>7374</c:v>
                </c:pt>
                <c:pt idx="24">
                  <c:v>7587</c:v>
                </c:pt>
                <c:pt idx="25">
                  <c:v>7803</c:v>
                </c:pt>
                <c:pt idx="26">
                  <c:v>8004</c:v>
                </c:pt>
                <c:pt idx="27">
                  <c:v>8209</c:v>
                </c:pt>
                <c:pt idx="28">
                  <c:v>8436</c:v>
                </c:pt>
                <c:pt idx="29">
                  <c:v>8642</c:v>
                </c:pt>
                <c:pt idx="30">
                  <c:v>8869</c:v>
                </c:pt>
                <c:pt idx="31">
                  <c:v>9096</c:v>
                </c:pt>
                <c:pt idx="32">
                  <c:v>9100</c:v>
                </c:pt>
                <c:pt idx="33">
                  <c:v>9100</c:v>
                </c:pt>
                <c:pt idx="34">
                  <c:v>9100</c:v>
                </c:pt>
                <c:pt idx="35">
                  <c:v>9100</c:v>
                </c:pt>
                <c:pt idx="36">
                  <c:v>9100</c:v>
                </c:pt>
                <c:pt idx="37">
                  <c:v>9100</c:v>
                </c:pt>
                <c:pt idx="38">
                  <c:v>9100</c:v>
                </c:pt>
                <c:pt idx="39">
                  <c:v>9100</c:v>
                </c:pt>
                <c:pt idx="40">
                  <c:v>9100</c:v>
                </c:pt>
                <c:pt idx="41">
                  <c:v>9005</c:v>
                </c:pt>
                <c:pt idx="42">
                  <c:v>8737</c:v>
                </c:pt>
                <c:pt idx="43">
                  <c:v>8330</c:v>
                </c:pt>
                <c:pt idx="44">
                  <c:v>8154</c:v>
                </c:pt>
                <c:pt idx="45">
                  <c:v>7787</c:v>
                </c:pt>
                <c:pt idx="46">
                  <c:v>7471</c:v>
                </c:pt>
                <c:pt idx="47">
                  <c:v>7105</c:v>
                </c:pt>
              </c:numCache>
            </c:numRef>
          </c:val>
          <c:smooth val="0"/>
          <c:extLst>
            <c:ext xmlns:c16="http://schemas.microsoft.com/office/drawing/2014/chart" uri="{C3380CC4-5D6E-409C-BE32-E72D297353CC}">
              <c16:uniqueId val="{00000005-4886-4001-B2C5-D3DC976E86F0}"/>
            </c:ext>
          </c:extLst>
        </c:ser>
        <c:dLbls>
          <c:showLegendKey val="0"/>
          <c:showVal val="0"/>
          <c:showCatName val="0"/>
          <c:showSerName val="0"/>
          <c:showPercent val="0"/>
          <c:showBubbleSize val="0"/>
        </c:dLbls>
        <c:marker val="1"/>
        <c:smooth val="0"/>
        <c:axId val="786204880"/>
        <c:axId val="786207504"/>
      </c:lineChart>
      <c:lineChart>
        <c:grouping val="standard"/>
        <c:varyColors val="0"/>
        <c:ser>
          <c:idx val="2"/>
          <c:order val="2"/>
          <c:tx>
            <c:strRef>
              <c:f>'New PASA'!$D$1</c:f>
              <c:strCache>
                <c:ptCount val="1"/>
                <c:pt idx="0">
                  <c:v>Deficit (90)</c:v>
                </c:pt>
              </c:strCache>
            </c:strRef>
          </c:tx>
          <c:spPr>
            <a:ln w="28575" cap="rnd">
              <a:solidFill>
                <a:srgbClr val="FF0000"/>
              </a:solidFill>
              <a:round/>
            </a:ln>
            <a:effectLst/>
          </c:spPr>
          <c:marker>
            <c:symbol val="none"/>
          </c:marker>
          <c:cat>
            <c:numRef>
              <c:f>'New PASA'!$A$2:$A$49</c:f>
              <c:numCache>
                <c:formatCode>0</c:formatCode>
                <c:ptCount val="48"/>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numCache>
            </c:numRef>
          </c:cat>
          <c:val>
            <c:numRef>
              <c:f>'New PASA'!$D$2:$D$49</c:f>
              <c:numCache>
                <c:formatCode>General</c:formatCode>
                <c:ptCount val="4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20</c:v>
                </c:pt>
                <c:pt idx="36">
                  <c:v>0</c:v>
                </c:pt>
                <c:pt idx="37">
                  <c:v>0</c:v>
                </c:pt>
                <c:pt idx="38">
                  <c:v>0</c:v>
                </c:pt>
                <c:pt idx="39">
                  <c:v>0</c:v>
                </c:pt>
                <c:pt idx="40">
                  <c:v>0</c:v>
                </c:pt>
                <c:pt idx="41">
                  <c:v>0</c:v>
                </c:pt>
                <c:pt idx="42">
                  <c:v>0</c:v>
                </c:pt>
                <c:pt idx="43">
                  <c:v>0</c:v>
                </c:pt>
                <c:pt idx="44">
                  <c:v>0</c:v>
                </c:pt>
                <c:pt idx="45">
                  <c:v>0</c:v>
                </c:pt>
                <c:pt idx="46">
                  <c:v>0</c:v>
                </c:pt>
                <c:pt idx="47">
                  <c:v>0</c:v>
                </c:pt>
              </c:numCache>
            </c:numRef>
          </c:val>
          <c:smooth val="0"/>
          <c:extLst>
            <c:ext xmlns:c16="http://schemas.microsoft.com/office/drawing/2014/chart" uri="{C3380CC4-5D6E-409C-BE32-E72D297353CC}">
              <c16:uniqueId val="{00000006-4886-4001-B2C5-D3DC976E86F0}"/>
            </c:ext>
          </c:extLst>
        </c:ser>
        <c:ser>
          <c:idx val="7"/>
          <c:order val="5"/>
          <c:tx>
            <c:strRef>
              <c:f>'New PASA'!$H$1</c:f>
              <c:strCache>
                <c:ptCount val="1"/>
                <c:pt idx="0">
                  <c:v>Deficit (95)</c:v>
                </c:pt>
              </c:strCache>
            </c:strRef>
          </c:tx>
          <c:spPr>
            <a:ln w="28575" cap="rnd">
              <a:solidFill>
                <a:schemeClr val="accent2">
                  <a:lumMod val="60000"/>
                  <a:lumOff val="40000"/>
                </a:schemeClr>
              </a:solidFill>
              <a:round/>
            </a:ln>
            <a:effectLst/>
          </c:spPr>
          <c:marker>
            <c:symbol val="none"/>
          </c:marker>
          <c:val>
            <c:numRef>
              <c:f>'New PASA'!$H$2:$H$49</c:f>
              <c:numCache>
                <c:formatCode>General</c:formatCode>
                <c:ptCount val="4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48</c:v>
                </c:pt>
                <c:pt idx="34">
                  <c:v>165</c:v>
                </c:pt>
                <c:pt idx="35">
                  <c:v>169</c:v>
                </c:pt>
                <c:pt idx="36">
                  <c:v>106</c:v>
                </c:pt>
                <c:pt idx="37">
                  <c:v>0</c:v>
                </c:pt>
                <c:pt idx="38">
                  <c:v>0</c:v>
                </c:pt>
                <c:pt idx="39">
                  <c:v>0</c:v>
                </c:pt>
                <c:pt idx="40">
                  <c:v>0</c:v>
                </c:pt>
                <c:pt idx="41">
                  <c:v>0</c:v>
                </c:pt>
                <c:pt idx="42">
                  <c:v>0</c:v>
                </c:pt>
                <c:pt idx="43">
                  <c:v>0</c:v>
                </c:pt>
                <c:pt idx="44">
                  <c:v>0</c:v>
                </c:pt>
                <c:pt idx="45">
                  <c:v>0</c:v>
                </c:pt>
                <c:pt idx="46">
                  <c:v>0</c:v>
                </c:pt>
                <c:pt idx="47">
                  <c:v>0</c:v>
                </c:pt>
              </c:numCache>
            </c:numRef>
          </c:val>
          <c:smooth val="0"/>
          <c:extLst>
            <c:ext xmlns:c16="http://schemas.microsoft.com/office/drawing/2014/chart" uri="{C3380CC4-5D6E-409C-BE32-E72D297353CC}">
              <c16:uniqueId val="{00000007-4886-4001-B2C5-D3DC976E86F0}"/>
            </c:ext>
          </c:extLst>
        </c:ser>
        <c:ser>
          <c:idx val="8"/>
          <c:order val="8"/>
          <c:tx>
            <c:strRef>
              <c:f>'New PASA'!$L$1</c:f>
              <c:strCache>
                <c:ptCount val="1"/>
                <c:pt idx="0">
                  <c:v>Deficit (99)</c:v>
                </c:pt>
              </c:strCache>
            </c:strRef>
          </c:tx>
          <c:spPr>
            <a:ln w="28575" cap="rnd">
              <a:solidFill>
                <a:srgbClr val="FFFF00"/>
              </a:solidFill>
              <a:round/>
            </a:ln>
            <a:effectLst/>
          </c:spPr>
          <c:marker>
            <c:symbol val="none"/>
          </c:marker>
          <c:val>
            <c:numRef>
              <c:f>'New PASA'!$L$2:$L$49</c:f>
              <c:numCache>
                <c:formatCode>General</c:formatCode>
                <c:ptCount val="4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228</c:v>
                </c:pt>
                <c:pt idx="33">
                  <c:v>358</c:v>
                </c:pt>
                <c:pt idx="34">
                  <c:v>485</c:v>
                </c:pt>
                <c:pt idx="35">
                  <c:v>499</c:v>
                </c:pt>
                <c:pt idx="36">
                  <c:v>446</c:v>
                </c:pt>
                <c:pt idx="37">
                  <c:v>326</c:v>
                </c:pt>
                <c:pt idx="38">
                  <c:v>322</c:v>
                </c:pt>
                <c:pt idx="39">
                  <c:v>268</c:v>
                </c:pt>
                <c:pt idx="40">
                  <c:v>108</c:v>
                </c:pt>
                <c:pt idx="41">
                  <c:v>0</c:v>
                </c:pt>
                <c:pt idx="42">
                  <c:v>0</c:v>
                </c:pt>
                <c:pt idx="43">
                  <c:v>0</c:v>
                </c:pt>
                <c:pt idx="44">
                  <c:v>0</c:v>
                </c:pt>
                <c:pt idx="45">
                  <c:v>0</c:v>
                </c:pt>
                <c:pt idx="46">
                  <c:v>0</c:v>
                </c:pt>
                <c:pt idx="47">
                  <c:v>0</c:v>
                </c:pt>
              </c:numCache>
            </c:numRef>
          </c:val>
          <c:smooth val="0"/>
          <c:extLst>
            <c:ext xmlns:c16="http://schemas.microsoft.com/office/drawing/2014/chart" uri="{C3380CC4-5D6E-409C-BE32-E72D297353CC}">
              <c16:uniqueId val="{00000008-4886-4001-B2C5-D3DC976E86F0}"/>
            </c:ext>
          </c:extLst>
        </c:ser>
        <c:dLbls>
          <c:showLegendKey val="0"/>
          <c:showVal val="0"/>
          <c:showCatName val="0"/>
          <c:showSerName val="0"/>
          <c:showPercent val="0"/>
          <c:showBubbleSize val="0"/>
        </c:dLbls>
        <c:marker val="1"/>
        <c:smooth val="0"/>
        <c:axId val="780600536"/>
        <c:axId val="780598568"/>
      </c:lineChart>
      <c:catAx>
        <c:axId val="786204880"/>
        <c:scaling>
          <c:orientation val="minMax"/>
        </c:scaling>
        <c:delete val="0"/>
        <c:axPos val="b"/>
        <c:numFmt formatCode="0"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86207504"/>
        <c:crosses val="autoZero"/>
        <c:auto val="0"/>
        <c:lblAlgn val="ctr"/>
        <c:lblOffset val="100"/>
        <c:noMultiLvlLbl val="0"/>
      </c:catAx>
      <c:valAx>
        <c:axId val="786207504"/>
        <c:scaling>
          <c:orientation val="minMax"/>
          <c:max val="110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86204880"/>
        <c:crosses val="autoZero"/>
        <c:crossBetween val="between"/>
      </c:valAx>
      <c:valAx>
        <c:axId val="780598568"/>
        <c:scaling>
          <c:orientation val="minMax"/>
          <c:max val="70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80600536"/>
        <c:crosses val="max"/>
        <c:crossBetween val="between"/>
      </c:valAx>
      <c:catAx>
        <c:axId val="780600536"/>
        <c:scaling>
          <c:orientation val="minMax"/>
        </c:scaling>
        <c:delete val="1"/>
        <c:axPos val="b"/>
        <c:numFmt formatCode="0" sourceLinked="1"/>
        <c:majorTickMark val="out"/>
        <c:minorTickMark val="none"/>
        <c:tickLblPos val="nextTo"/>
        <c:crossAx val="780598568"/>
        <c:crosses val="autoZero"/>
        <c:auto val="1"/>
        <c:lblAlgn val="ctr"/>
        <c:lblOffset val="100"/>
        <c:noMultiLvlLbl val="0"/>
      </c:catAx>
      <c:spPr>
        <a:noFill/>
        <a:ln>
          <a:noFill/>
        </a:ln>
        <a:effectLst/>
      </c:spPr>
    </c:plotArea>
    <c:legend>
      <c:legendPos val="b"/>
      <c:layout>
        <c:manualLayout>
          <c:xMode val="edge"/>
          <c:yMode val="edge"/>
          <c:x val="9.1696097053641182E-3"/>
          <c:y val="0.89516266624155905"/>
          <c:w val="0.98849098243190636"/>
          <c:h val="0.102745830662687"/>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'New PASA'!$B$1</c:f>
              <c:strCache>
                <c:ptCount val="1"/>
                <c:pt idx="0">
                  <c:v>50 POE Demand + UM(90)</c:v>
                </c:pt>
              </c:strCache>
            </c:strRef>
          </c:tx>
          <c:spPr>
            <a:ln w="28575" cap="rnd">
              <a:solidFill>
                <a:schemeClr val="accent2"/>
              </a:solidFill>
              <a:round/>
            </a:ln>
            <a:effectLst/>
          </c:spPr>
          <c:marker>
            <c:symbol val="none"/>
          </c:marker>
          <c:cat>
            <c:numRef>
              <c:f>'New PASA'!$A$2:$A$49</c:f>
              <c:numCache>
                <c:formatCode>0</c:formatCode>
                <c:ptCount val="48"/>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numCache>
            </c:numRef>
          </c:cat>
          <c:val>
            <c:numRef>
              <c:f>'New PASA'!$B$2:$B$49</c:f>
              <c:numCache>
                <c:formatCode>General</c:formatCode>
                <c:ptCount val="48"/>
                <c:pt idx="0">
                  <c:v>6081</c:v>
                </c:pt>
                <c:pt idx="1">
                  <c:v>5879</c:v>
                </c:pt>
                <c:pt idx="2">
                  <c:v>5745</c:v>
                </c:pt>
                <c:pt idx="3">
                  <c:v>5645</c:v>
                </c:pt>
                <c:pt idx="4">
                  <c:v>5566</c:v>
                </c:pt>
                <c:pt idx="5">
                  <c:v>5492</c:v>
                </c:pt>
                <c:pt idx="6">
                  <c:v>5437</c:v>
                </c:pt>
                <c:pt idx="7">
                  <c:v>5410</c:v>
                </c:pt>
                <c:pt idx="8">
                  <c:v>5394</c:v>
                </c:pt>
                <c:pt idx="9">
                  <c:v>5426</c:v>
                </c:pt>
                <c:pt idx="10">
                  <c:v>5465</c:v>
                </c:pt>
                <c:pt idx="11">
                  <c:v>5573</c:v>
                </c:pt>
                <c:pt idx="12">
                  <c:v>5643</c:v>
                </c:pt>
                <c:pt idx="13">
                  <c:v>5832</c:v>
                </c:pt>
                <c:pt idx="14">
                  <c:v>6002</c:v>
                </c:pt>
                <c:pt idx="15">
                  <c:v>6211</c:v>
                </c:pt>
                <c:pt idx="16">
                  <c:v>6320</c:v>
                </c:pt>
                <c:pt idx="17">
                  <c:v>6365</c:v>
                </c:pt>
                <c:pt idx="18">
                  <c:v>6384</c:v>
                </c:pt>
                <c:pt idx="19">
                  <c:v>6445</c:v>
                </c:pt>
                <c:pt idx="20">
                  <c:v>6496</c:v>
                </c:pt>
                <c:pt idx="21">
                  <c:v>6644</c:v>
                </c:pt>
                <c:pt idx="22">
                  <c:v>6835</c:v>
                </c:pt>
                <c:pt idx="23">
                  <c:v>6994</c:v>
                </c:pt>
                <c:pt idx="24">
                  <c:v>7187</c:v>
                </c:pt>
                <c:pt idx="25">
                  <c:v>7383</c:v>
                </c:pt>
                <c:pt idx="26">
                  <c:v>7564</c:v>
                </c:pt>
                <c:pt idx="27">
                  <c:v>7749</c:v>
                </c:pt>
                <c:pt idx="28">
                  <c:v>7956</c:v>
                </c:pt>
                <c:pt idx="29">
                  <c:v>8142</c:v>
                </c:pt>
                <c:pt idx="30">
                  <c:v>8349</c:v>
                </c:pt>
                <c:pt idx="31">
                  <c:v>8556</c:v>
                </c:pt>
                <c:pt idx="32">
                  <c:v>8768</c:v>
                </c:pt>
                <c:pt idx="33">
                  <c:v>8878</c:v>
                </c:pt>
                <c:pt idx="34">
                  <c:v>9000</c:v>
                </c:pt>
                <c:pt idx="35">
                  <c:v>9120</c:v>
                </c:pt>
                <c:pt idx="36">
                  <c:v>8906</c:v>
                </c:pt>
                <c:pt idx="37">
                  <c:v>8766</c:v>
                </c:pt>
                <c:pt idx="38">
                  <c:v>8742</c:v>
                </c:pt>
                <c:pt idx="39">
                  <c:v>8668</c:v>
                </c:pt>
                <c:pt idx="40">
                  <c:v>8488</c:v>
                </c:pt>
                <c:pt idx="41">
                  <c:v>8265</c:v>
                </c:pt>
                <c:pt idx="42">
                  <c:v>7977</c:v>
                </c:pt>
                <c:pt idx="43">
                  <c:v>7630</c:v>
                </c:pt>
                <c:pt idx="44">
                  <c:v>7304</c:v>
                </c:pt>
                <c:pt idx="45">
                  <c:v>6987</c:v>
                </c:pt>
                <c:pt idx="46">
                  <c:v>6721</c:v>
                </c:pt>
                <c:pt idx="47">
                  <c:v>6405</c:v>
                </c:pt>
              </c:numCache>
            </c:numRef>
          </c:val>
          <c:smooth val="0"/>
          <c:extLst>
            <c:ext xmlns:c16="http://schemas.microsoft.com/office/drawing/2014/chart" uri="{C3380CC4-5D6E-409C-BE32-E72D297353CC}">
              <c16:uniqueId val="{00000000-1A5B-4951-B1E8-D4EC3F355118}"/>
            </c:ext>
          </c:extLst>
        </c:ser>
        <c:ser>
          <c:idx val="0"/>
          <c:order val="1"/>
          <c:tx>
            <c:strRef>
              <c:f>'New PASA'!$C$1</c:f>
              <c:strCache>
                <c:ptCount val="1"/>
                <c:pt idx="0">
                  <c:v>Gen Profile (90)</c:v>
                </c:pt>
              </c:strCache>
            </c:strRef>
          </c:tx>
          <c:spPr>
            <a:ln w="28575" cap="rnd">
              <a:solidFill>
                <a:schemeClr val="accent1"/>
              </a:solidFill>
              <a:round/>
            </a:ln>
            <a:effectLst/>
          </c:spPr>
          <c:marker>
            <c:symbol val="none"/>
          </c:marker>
          <c:cat>
            <c:numRef>
              <c:f>'New PASA'!$A$2:$A$49</c:f>
              <c:numCache>
                <c:formatCode>0</c:formatCode>
                <c:ptCount val="48"/>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numCache>
            </c:numRef>
          </c:cat>
          <c:val>
            <c:numRef>
              <c:f>'New PASA'!$C$2:$C$49</c:f>
              <c:numCache>
                <c:formatCode>General</c:formatCode>
                <c:ptCount val="48"/>
                <c:pt idx="0">
                  <c:v>6081</c:v>
                </c:pt>
                <c:pt idx="1">
                  <c:v>5879</c:v>
                </c:pt>
                <c:pt idx="2">
                  <c:v>5745</c:v>
                </c:pt>
                <c:pt idx="3">
                  <c:v>5645</c:v>
                </c:pt>
                <c:pt idx="4">
                  <c:v>5566</c:v>
                </c:pt>
                <c:pt idx="5">
                  <c:v>5492</c:v>
                </c:pt>
                <c:pt idx="6">
                  <c:v>5437</c:v>
                </c:pt>
                <c:pt idx="7">
                  <c:v>5410</c:v>
                </c:pt>
                <c:pt idx="8">
                  <c:v>5394</c:v>
                </c:pt>
                <c:pt idx="9">
                  <c:v>5426</c:v>
                </c:pt>
                <c:pt idx="10">
                  <c:v>5465</c:v>
                </c:pt>
                <c:pt idx="11">
                  <c:v>5573</c:v>
                </c:pt>
                <c:pt idx="12">
                  <c:v>5643</c:v>
                </c:pt>
                <c:pt idx="13">
                  <c:v>5832</c:v>
                </c:pt>
                <c:pt idx="14">
                  <c:v>6002</c:v>
                </c:pt>
                <c:pt idx="15">
                  <c:v>6211</c:v>
                </c:pt>
                <c:pt idx="16">
                  <c:v>6320</c:v>
                </c:pt>
                <c:pt idx="17">
                  <c:v>6365</c:v>
                </c:pt>
                <c:pt idx="18">
                  <c:v>6384</c:v>
                </c:pt>
                <c:pt idx="19">
                  <c:v>6445</c:v>
                </c:pt>
                <c:pt idx="20">
                  <c:v>6496</c:v>
                </c:pt>
                <c:pt idx="21">
                  <c:v>6644</c:v>
                </c:pt>
                <c:pt idx="22">
                  <c:v>6835</c:v>
                </c:pt>
                <c:pt idx="23">
                  <c:v>6994</c:v>
                </c:pt>
                <c:pt idx="24">
                  <c:v>7187</c:v>
                </c:pt>
                <c:pt idx="25">
                  <c:v>7383</c:v>
                </c:pt>
                <c:pt idx="26">
                  <c:v>7564</c:v>
                </c:pt>
                <c:pt idx="27">
                  <c:v>7749</c:v>
                </c:pt>
                <c:pt idx="28">
                  <c:v>7956</c:v>
                </c:pt>
                <c:pt idx="29">
                  <c:v>8142</c:v>
                </c:pt>
                <c:pt idx="30">
                  <c:v>8349</c:v>
                </c:pt>
                <c:pt idx="31">
                  <c:v>8556</c:v>
                </c:pt>
                <c:pt idx="32">
                  <c:v>8768</c:v>
                </c:pt>
                <c:pt idx="33">
                  <c:v>8878</c:v>
                </c:pt>
                <c:pt idx="34">
                  <c:v>9000</c:v>
                </c:pt>
                <c:pt idx="35">
                  <c:v>9100</c:v>
                </c:pt>
                <c:pt idx="36">
                  <c:v>8906</c:v>
                </c:pt>
                <c:pt idx="37">
                  <c:v>8766</c:v>
                </c:pt>
                <c:pt idx="38">
                  <c:v>8742</c:v>
                </c:pt>
                <c:pt idx="39">
                  <c:v>8668</c:v>
                </c:pt>
                <c:pt idx="40">
                  <c:v>8488</c:v>
                </c:pt>
                <c:pt idx="41">
                  <c:v>8265</c:v>
                </c:pt>
                <c:pt idx="42">
                  <c:v>7977</c:v>
                </c:pt>
                <c:pt idx="43">
                  <c:v>7630</c:v>
                </c:pt>
                <c:pt idx="44">
                  <c:v>7304</c:v>
                </c:pt>
                <c:pt idx="45">
                  <c:v>6987</c:v>
                </c:pt>
                <c:pt idx="46">
                  <c:v>6721</c:v>
                </c:pt>
                <c:pt idx="47">
                  <c:v>6405</c:v>
                </c:pt>
              </c:numCache>
            </c:numRef>
          </c:val>
          <c:smooth val="0"/>
          <c:extLst>
            <c:ext xmlns:c16="http://schemas.microsoft.com/office/drawing/2014/chart" uri="{C3380CC4-5D6E-409C-BE32-E72D297353CC}">
              <c16:uniqueId val="{00000001-1A5B-4951-B1E8-D4EC3F355118}"/>
            </c:ext>
          </c:extLst>
        </c:ser>
        <c:ser>
          <c:idx val="3"/>
          <c:order val="3"/>
          <c:tx>
            <c:strRef>
              <c:f>'New PASA'!$E$1</c:f>
              <c:strCache>
                <c:ptCount val="1"/>
                <c:pt idx="0">
                  <c:v>50 POE Demand + UM(95)</c:v>
                </c:pt>
              </c:strCache>
            </c:strRef>
          </c:tx>
          <c:spPr>
            <a:ln w="28575" cap="rnd">
              <a:solidFill>
                <a:schemeClr val="tx1">
                  <a:lumMod val="85000"/>
                  <a:lumOff val="15000"/>
                </a:schemeClr>
              </a:solidFill>
              <a:round/>
            </a:ln>
            <a:effectLst/>
          </c:spPr>
          <c:marker>
            <c:symbol val="none"/>
          </c:marker>
          <c:val>
            <c:numRef>
              <c:f>'New PASA'!$E$2:$E$49</c:f>
              <c:numCache>
                <c:formatCode>General</c:formatCode>
                <c:ptCount val="48"/>
                <c:pt idx="0">
                  <c:v>6131</c:v>
                </c:pt>
                <c:pt idx="1">
                  <c:v>5929</c:v>
                </c:pt>
                <c:pt idx="2">
                  <c:v>5795</c:v>
                </c:pt>
                <c:pt idx="3">
                  <c:v>5695</c:v>
                </c:pt>
                <c:pt idx="4">
                  <c:v>5616</c:v>
                </c:pt>
                <c:pt idx="5">
                  <c:v>5542</c:v>
                </c:pt>
                <c:pt idx="6">
                  <c:v>5487</c:v>
                </c:pt>
                <c:pt idx="7">
                  <c:v>5460</c:v>
                </c:pt>
                <c:pt idx="8">
                  <c:v>5444</c:v>
                </c:pt>
                <c:pt idx="9">
                  <c:v>5476</c:v>
                </c:pt>
                <c:pt idx="10">
                  <c:v>5515</c:v>
                </c:pt>
                <c:pt idx="11">
                  <c:v>5623</c:v>
                </c:pt>
                <c:pt idx="12">
                  <c:v>5703</c:v>
                </c:pt>
                <c:pt idx="13">
                  <c:v>5902</c:v>
                </c:pt>
                <c:pt idx="14">
                  <c:v>6082</c:v>
                </c:pt>
                <c:pt idx="15">
                  <c:v>6301</c:v>
                </c:pt>
                <c:pt idx="16">
                  <c:v>6420</c:v>
                </c:pt>
                <c:pt idx="17">
                  <c:v>6475</c:v>
                </c:pt>
                <c:pt idx="18">
                  <c:v>6504</c:v>
                </c:pt>
                <c:pt idx="19">
                  <c:v>6575</c:v>
                </c:pt>
                <c:pt idx="20">
                  <c:v>6636</c:v>
                </c:pt>
                <c:pt idx="21">
                  <c:v>6794</c:v>
                </c:pt>
                <c:pt idx="22">
                  <c:v>6995</c:v>
                </c:pt>
                <c:pt idx="23">
                  <c:v>7164</c:v>
                </c:pt>
                <c:pt idx="24">
                  <c:v>7367</c:v>
                </c:pt>
                <c:pt idx="25">
                  <c:v>7573</c:v>
                </c:pt>
                <c:pt idx="26">
                  <c:v>7764</c:v>
                </c:pt>
                <c:pt idx="27">
                  <c:v>7959</c:v>
                </c:pt>
                <c:pt idx="28">
                  <c:v>8176</c:v>
                </c:pt>
                <c:pt idx="29">
                  <c:v>8372</c:v>
                </c:pt>
                <c:pt idx="30">
                  <c:v>8589</c:v>
                </c:pt>
                <c:pt idx="31">
                  <c:v>8806</c:v>
                </c:pt>
                <c:pt idx="32">
                  <c:v>9028</c:v>
                </c:pt>
                <c:pt idx="33">
                  <c:v>9148</c:v>
                </c:pt>
                <c:pt idx="34">
                  <c:v>9265</c:v>
                </c:pt>
                <c:pt idx="35">
                  <c:v>9269</c:v>
                </c:pt>
                <c:pt idx="36">
                  <c:v>9206</c:v>
                </c:pt>
                <c:pt idx="37">
                  <c:v>9076</c:v>
                </c:pt>
                <c:pt idx="38">
                  <c:v>9062</c:v>
                </c:pt>
                <c:pt idx="39">
                  <c:v>8998</c:v>
                </c:pt>
                <c:pt idx="40">
                  <c:v>8828</c:v>
                </c:pt>
                <c:pt idx="41">
                  <c:v>8615</c:v>
                </c:pt>
                <c:pt idx="42">
                  <c:v>8337</c:v>
                </c:pt>
                <c:pt idx="43">
                  <c:v>7930</c:v>
                </c:pt>
                <c:pt idx="44">
                  <c:v>7574</c:v>
                </c:pt>
                <c:pt idx="45">
                  <c:v>7237</c:v>
                </c:pt>
                <c:pt idx="46">
                  <c:v>6921</c:v>
                </c:pt>
                <c:pt idx="47">
                  <c:v>6545</c:v>
                </c:pt>
              </c:numCache>
            </c:numRef>
          </c:val>
          <c:smooth val="0"/>
          <c:extLst>
            <c:ext xmlns:c16="http://schemas.microsoft.com/office/drawing/2014/chart" uri="{C3380CC4-5D6E-409C-BE32-E72D297353CC}">
              <c16:uniqueId val="{00000002-1A5B-4951-B1E8-D4EC3F355118}"/>
            </c:ext>
          </c:extLst>
        </c:ser>
        <c:ser>
          <c:idx val="5"/>
          <c:order val="4"/>
          <c:tx>
            <c:strRef>
              <c:f>'New PASA'!$G$1</c:f>
              <c:strCache>
                <c:ptCount val="1"/>
                <c:pt idx="0">
                  <c:v>Gen Profile (95)</c:v>
                </c:pt>
              </c:strCache>
            </c:strRef>
          </c:tx>
          <c:spPr>
            <a:ln w="28575" cap="rnd">
              <a:solidFill>
                <a:schemeClr val="accent6"/>
              </a:solidFill>
              <a:round/>
            </a:ln>
            <a:effectLst/>
          </c:spPr>
          <c:marker>
            <c:symbol val="none"/>
          </c:marker>
          <c:val>
            <c:numRef>
              <c:f>'New PASA'!$G$2:$G$49</c:f>
              <c:numCache>
                <c:formatCode>General</c:formatCode>
                <c:ptCount val="48"/>
                <c:pt idx="0">
                  <c:v>6131</c:v>
                </c:pt>
                <c:pt idx="1">
                  <c:v>5929</c:v>
                </c:pt>
                <c:pt idx="2">
                  <c:v>5795</c:v>
                </c:pt>
                <c:pt idx="3">
                  <c:v>5695</c:v>
                </c:pt>
                <c:pt idx="4">
                  <c:v>5616</c:v>
                </c:pt>
                <c:pt idx="5">
                  <c:v>5542</c:v>
                </c:pt>
                <c:pt idx="6">
                  <c:v>5487</c:v>
                </c:pt>
                <c:pt idx="7">
                  <c:v>5460</c:v>
                </c:pt>
                <c:pt idx="8">
                  <c:v>5444</c:v>
                </c:pt>
                <c:pt idx="9">
                  <c:v>5476</c:v>
                </c:pt>
                <c:pt idx="10">
                  <c:v>5515</c:v>
                </c:pt>
                <c:pt idx="11">
                  <c:v>5623</c:v>
                </c:pt>
                <c:pt idx="12">
                  <c:v>5703</c:v>
                </c:pt>
                <c:pt idx="13">
                  <c:v>5902</c:v>
                </c:pt>
                <c:pt idx="14">
                  <c:v>6082</c:v>
                </c:pt>
                <c:pt idx="15">
                  <c:v>6301</c:v>
                </c:pt>
                <c:pt idx="16">
                  <c:v>6420</c:v>
                </c:pt>
                <c:pt idx="17">
                  <c:v>6475</c:v>
                </c:pt>
                <c:pt idx="18">
                  <c:v>6504</c:v>
                </c:pt>
                <c:pt idx="19">
                  <c:v>6575</c:v>
                </c:pt>
                <c:pt idx="20">
                  <c:v>6636</c:v>
                </c:pt>
                <c:pt idx="21">
                  <c:v>6794</c:v>
                </c:pt>
                <c:pt idx="22">
                  <c:v>6995</c:v>
                </c:pt>
                <c:pt idx="23">
                  <c:v>7164</c:v>
                </c:pt>
                <c:pt idx="24">
                  <c:v>7367</c:v>
                </c:pt>
                <c:pt idx="25">
                  <c:v>7573</c:v>
                </c:pt>
                <c:pt idx="26">
                  <c:v>7764</c:v>
                </c:pt>
                <c:pt idx="27">
                  <c:v>7959</c:v>
                </c:pt>
                <c:pt idx="28">
                  <c:v>8176</c:v>
                </c:pt>
                <c:pt idx="29">
                  <c:v>8372</c:v>
                </c:pt>
                <c:pt idx="30">
                  <c:v>8589</c:v>
                </c:pt>
                <c:pt idx="31">
                  <c:v>8806</c:v>
                </c:pt>
                <c:pt idx="32">
                  <c:v>9028</c:v>
                </c:pt>
                <c:pt idx="33">
                  <c:v>9100</c:v>
                </c:pt>
                <c:pt idx="34">
                  <c:v>9100</c:v>
                </c:pt>
                <c:pt idx="35">
                  <c:v>9100</c:v>
                </c:pt>
                <c:pt idx="36">
                  <c:v>9100</c:v>
                </c:pt>
                <c:pt idx="37">
                  <c:v>9076</c:v>
                </c:pt>
                <c:pt idx="38">
                  <c:v>9062</c:v>
                </c:pt>
                <c:pt idx="39">
                  <c:v>8998</c:v>
                </c:pt>
                <c:pt idx="40">
                  <c:v>8828</c:v>
                </c:pt>
                <c:pt idx="41">
                  <c:v>8615</c:v>
                </c:pt>
                <c:pt idx="42">
                  <c:v>8337</c:v>
                </c:pt>
                <c:pt idx="43">
                  <c:v>7930</c:v>
                </c:pt>
                <c:pt idx="44">
                  <c:v>7574</c:v>
                </c:pt>
                <c:pt idx="45">
                  <c:v>7237</c:v>
                </c:pt>
                <c:pt idx="46">
                  <c:v>6921</c:v>
                </c:pt>
                <c:pt idx="47">
                  <c:v>6545</c:v>
                </c:pt>
              </c:numCache>
            </c:numRef>
          </c:val>
          <c:smooth val="0"/>
          <c:extLst>
            <c:ext xmlns:c16="http://schemas.microsoft.com/office/drawing/2014/chart" uri="{C3380CC4-5D6E-409C-BE32-E72D297353CC}">
              <c16:uniqueId val="{00000003-1A5B-4951-B1E8-D4EC3F355118}"/>
            </c:ext>
          </c:extLst>
        </c:ser>
        <c:ser>
          <c:idx val="4"/>
          <c:order val="6"/>
          <c:tx>
            <c:strRef>
              <c:f>'New PASA'!$I$1</c:f>
              <c:strCache>
                <c:ptCount val="1"/>
                <c:pt idx="0">
                  <c:v>50 POE Demand + UM(99)</c:v>
                </c:pt>
              </c:strCache>
            </c:strRef>
          </c:tx>
          <c:spPr>
            <a:ln w="28575" cap="rnd">
              <a:solidFill>
                <a:schemeClr val="accent5"/>
              </a:solidFill>
              <a:round/>
            </a:ln>
            <a:effectLst/>
          </c:spPr>
          <c:marker>
            <c:symbol val="none"/>
          </c:marker>
          <c:val>
            <c:numRef>
              <c:f>'New PASA'!$I$2:$I$49</c:f>
              <c:numCache>
                <c:formatCode>General</c:formatCode>
                <c:ptCount val="48"/>
                <c:pt idx="0">
                  <c:v>6181</c:v>
                </c:pt>
                <c:pt idx="1">
                  <c:v>5979</c:v>
                </c:pt>
                <c:pt idx="2">
                  <c:v>5845</c:v>
                </c:pt>
                <c:pt idx="3">
                  <c:v>5745</c:v>
                </c:pt>
                <c:pt idx="4">
                  <c:v>5666</c:v>
                </c:pt>
                <c:pt idx="5">
                  <c:v>5592</c:v>
                </c:pt>
                <c:pt idx="6">
                  <c:v>5537</c:v>
                </c:pt>
                <c:pt idx="7">
                  <c:v>5510</c:v>
                </c:pt>
                <c:pt idx="8">
                  <c:v>5494</c:v>
                </c:pt>
                <c:pt idx="9">
                  <c:v>5526</c:v>
                </c:pt>
                <c:pt idx="10">
                  <c:v>5585</c:v>
                </c:pt>
                <c:pt idx="11">
                  <c:v>5713</c:v>
                </c:pt>
                <c:pt idx="12">
                  <c:v>5803</c:v>
                </c:pt>
                <c:pt idx="13">
                  <c:v>6012</c:v>
                </c:pt>
                <c:pt idx="14">
                  <c:v>6202</c:v>
                </c:pt>
                <c:pt idx="15">
                  <c:v>6431</c:v>
                </c:pt>
                <c:pt idx="16">
                  <c:v>6560</c:v>
                </c:pt>
                <c:pt idx="17">
                  <c:v>6625</c:v>
                </c:pt>
                <c:pt idx="18">
                  <c:v>6664</c:v>
                </c:pt>
                <c:pt idx="19">
                  <c:v>6745</c:v>
                </c:pt>
                <c:pt idx="20">
                  <c:v>6816</c:v>
                </c:pt>
                <c:pt idx="21">
                  <c:v>6984</c:v>
                </c:pt>
                <c:pt idx="22">
                  <c:v>7195</c:v>
                </c:pt>
                <c:pt idx="23">
                  <c:v>7374</c:v>
                </c:pt>
                <c:pt idx="24">
                  <c:v>7587</c:v>
                </c:pt>
                <c:pt idx="25">
                  <c:v>7803</c:v>
                </c:pt>
                <c:pt idx="26">
                  <c:v>8004</c:v>
                </c:pt>
                <c:pt idx="27">
                  <c:v>8209</c:v>
                </c:pt>
                <c:pt idx="28">
                  <c:v>8436</c:v>
                </c:pt>
                <c:pt idx="29">
                  <c:v>8642</c:v>
                </c:pt>
                <c:pt idx="30">
                  <c:v>8869</c:v>
                </c:pt>
                <c:pt idx="31">
                  <c:v>9096</c:v>
                </c:pt>
                <c:pt idx="32">
                  <c:v>9328</c:v>
                </c:pt>
                <c:pt idx="33">
                  <c:v>9458</c:v>
                </c:pt>
                <c:pt idx="34">
                  <c:v>9585</c:v>
                </c:pt>
                <c:pt idx="35">
                  <c:v>9599</c:v>
                </c:pt>
                <c:pt idx="36">
                  <c:v>9546</c:v>
                </c:pt>
                <c:pt idx="37">
                  <c:v>9426</c:v>
                </c:pt>
                <c:pt idx="38">
                  <c:v>9422</c:v>
                </c:pt>
                <c:pt idx="39">
                  <c:v>9368</c:v>
                </c:pt>
                <c:pt idx="40">
                  <c:v>9208</c:v>
                </c:pt>
                <c:pt idx="41">
                  <c:v>9005</c:v>
                </c:pt>
                <c:pt idx="42">
                  <c:v>8737</c:v>
                </c:pt>
                <c:pt idx="43">
                  <c:v>8330</c:v>
                </c:pt>
                <c:pt idx="44">
                  <c:v>8154</c:v>
                </c:pt>
                <c:pt idx="45">
                  <c:v>7787</c:v>
                </c:pt>
                <c:pt idx="46">
                  <c:v>7471</c:v>
                </c:pt>
                <c:pt idx="47">
                  <c:v>7105</c:v>
                </c:pt>
              </c:numCache>
            </c:numRef>
          </c:val>
          <c:smooth val="0"/>
          <c:extLst>
            <c:ext xmlns:c16="http://schemas.microsoft.com/office/drawing/2014/chart" uri="{C3380CC4-5D6E-409C-BE32-E72D297353CC}">
              <c16:uniqueId val="{00000004-1A5B-4951-B1E8-D4EC3F355118}"/>
            </c:ext>
          </c:extLst>
        </c:ser>
        <c:ser>
          <c:idx val="6"/>
          <c:order val="7"/>
          <c:tx>
            <c:strRef>
              <c:f>'New PASA'!$K$1</c:f>
              <c:strCache>
                <c:ptCount val="1"/>
                <c:pt idx="0">
                  <c:v>Gen Profile (99)</c:v>
                </c:pt>
              </c:strCache>
            </c:strRef>
          </c:tx>
          <c:spPr>
            <a:ln w="28575" cap="rnd">
              <a:solidFill>
                <a:schemeClr val="accent1">
                  <a:lumMod val="60000"/>
                </a:schemeClr>
              </a:solidFill>
              <a:round/>
            </a:ln>
            <a:effectLst/>
          </c:spPr>
          <c:marker>
            <c:symbol val="none"/>
          </c:marker>
          <c:val>
            <c:numRef>
              <c:f>'New PASA'!$K$2:$K$49</c:f>
              <c:numCache>
                <c:formatCode>General</c:formatCode>
                <c:ptCount val="48"/>
                <c:pt idx="0">
                  <c:v>6181</c:v>
                </c:pt>
                <c:pt idx="1">
                  <c:v>5979</c:v>
                </c:pt>
                <c:pt idx="2">
                  <c:v>5845</c:v>
                </c:pt>
                <c:pt idx="3">
                  <c:v>5745</c:v>
                </c:pt>
                <c:pt idx="4">
                  <c:v>5666</c:v>
                </c:pt>
                <c:pt idx="5">
                  <c:v>5592</c:v>
                </c:pt>
                <c:pt idx="6">
                  <c:v>5537</c:v>
                </c:pt>
                <c:pt idx="7">
                  <c:v>5510</c:v>
                </c:pt>
                <c:pt idx="8">
                  <c:v>5494</c:v>
                </c:pt>
                <c:pt idx="9">
                  <c:v>5526</c:v>
                </c:pt>
                <c:pt idx="10">
                  <c:v>5585</c:v>
                </c:pt>
                <c:pt idx="11">
                  <c:v>5713</c:v>
                </c:pt>
                <c:pt idx="12">
                  <c:v>5803</c:v>
                </c:pt>
                <c:pt idx="13">
                  <c:v>6012</c:v>
                </c:pt>
                <c:pt idx="14">
                  <c:v>6202</c:v>
                </c:pt>
                <c:pt idx="15">
                  <c:v>6431</c:v>
                </c:pt>
                <c:pt idx="16">
                  <c:v>6560</c:v>
                </c:pt>
                <c:pt idx="17">
                  <c:v>6625</c:v>
                </c:pt>
                <c:pt idx="18">
                  <c:v>6664</c:v>
                </c:pt>
                <c:pt idx="19">
                  <c:v>6745</c:v>
                </c:pt>
                <c:pt idx="20">
                  <c:v>6816</c:v>
                </c:pt>
                <c:pt idx="21">
                  <c:v>6984</c:v>
                </c:pt>
                <c:pt idx="22">
                  <c:v>7195</c:v>
                </c:pt>
                <c:pt idx="23">
                  <c:v>7374</c:v>
                </c:pt>
                <c:pt idx="24">
                  <c:v>7587</c:v>
                </c:pt>
                <c:pt idx="25">
                  <c:v>7803</c:v>
                </c:pt>
                <c:pt idx="26">
                  <c:v>8004</c:v>
                </c:pt>
                <c:pt idx="27">
                  <c:v>8209</c:v>
                </c:pt>
                <c:pt idx="28">
                  <c:v>8436</c:v>
                </c:pt>
                <c:pt idx="29">
                  <c:v>8642</c:v>
                </c:pt>
                <c:pt idx="30">
                  <c:v>8869</c:v>
                </c:pt>
                <c:pt idx="31">
                  <c:v>9096</c:v>
                </c:pt>
                <c:pt idx="32">
                  <c:v>9100</c:v>
                </c:pt>
                <c:pt idx="33">
                  <c:v>9100</c:v>
                </c:pt>
                <c:pt idx="34">
                  <c:v>9100</c:v>
                </c:pt>
                <c:pt idx="35">
                  <c:v>9100</c:v>
                </c:pt>
                <c:pt idx="36">
                  <c:v>9100</c:v>
                </c:pt>
                <c:pt idx="37">
                  <c:v>9100</c:v>
                </c:pt>
                <c:pt idx="38">
                  <c:v>9100</c:v>
                </c:pt>
                <c:pt idx="39">
                  <c:v>9100</c:v>
                </c:pt>
                <c:pt idx="40">
                  <c:v>9100</c:v>
                </c:pt>
                <c:pt idx="41">
                  <c:v>9005</c:v>
                </c:pt>
                <c:pt idx="42">
                  <c:v>8737</c:v>
                </c:pt>
                <c:pt idx="43">
                  <c:v>8330</c:v>
                </c:pt>
                <c:pt idx="44">
                  <c:v>8154</c:v>
                </c:pt>
                <c:pt idx="45">
                  <c:v>7787</c:v>
                </c:pt>
                <c:pt idx="46">
                  <c:v>7471</c:v>
                </c:pt>
                <c:pt idx="47">
                  <c:v>7105</c:v>
                </c:pt>
              </c:numCache>
            </c:numRef>
          </c:val>
          <c:smooth val="0"/>
          <c:extLst>
            <c:ext xmlns:c16="http://schemas.microsoft.com/office/drawing/2014/chart" uri="{C3380CC4-5D6E-409C-BE32-E72D297353CC}">
              <c16:uniqueId val="{00000005-1A5B-4951-B1E8-D4EC3F355118}"/>
            </c:ext>
          </c:extLst>
        </c:ser>
        <c:dLbls>
          <c:showLegendKey val="0"/>
          <c:showVal val="0"/>
          <c:showCatName val="0"/>
          <c:showSerName val="0"/>
          <c:showPercent val="0"/>
          <c:showBubbleSize val="0"/>
        </c:dLbls>
        <c:marker val="1"/>
        <c:smooth val="0"/>
        <c:axId val="786204880"/>
        <c:axId val="786207504"/>
      </c:lineChart>
      <c:lineChart>
        <c:grouping val="standard"/>
        <c:varyColors val="0"/>
        <c:ser>
          <c:idx val="2"/>
          <c:order val="2"/>
          <c:tx>
            <c:strRef>
              <c:f>'New PASA'!$D$1</c:f>
              <c:strCache>
                <c:ptCount val="1"/>
                <c:pt idx="0">
                  <c:v>Deficit (90)</c:v>
                </c:pt>
              </c:strCache>
            </c:strRef>
          </c:tx>
          <c:spPr>
            <a:ln w="28575" cap="rnd">
              <a:solidFill>
                <a:srgbClr val="FF0000"/>
              </a:solidFill>
              <a:round/>
            </a:ln>
            <a:effectLst/>
          </c:spPr>
          <c:marker>
            <c:symbol val="none"/>
          </c:marker>
          <c:cat>
            <c:numRef>
              <c:f>'New PASA'!$A$2:$A$49</c:f>
              <c:numCache>
                <c:formatCode>0</c:formatCode>
                <c:ptCount val="48"/>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numCache>
            </c:numRef>
          </c:cat>
          <c:val>
            <c:numRef>
              <c:f>'New PASA'!$D$2:$D$49</c:f>
              <c:numCache>
                <c:formatCode>General</c:formatCode>
                <c:ptCount val="4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20</c:v>
                </c:pt>
                <c:pt idx="36">
                  <c:v>0</c:v>
                </c:pt>
                <c:pt idx="37">
                  <c:v>0</c:v>
                </c:pt>
                <c:pt idx="38">
                  <c:v>0</c:v>
                </c:pt>
                <c:pt idx="39">
                  <c:v>0</c:v>
                </c:pt>
                <c:pt idx="40">
                  <c:v>0</c:v>
                </c:pt>
                <c:pt idx="41">
                  <c:v>0</c:v>
                </c:pt>
                <c:pt idx="42">
                  <c:v>0</c:v>
                </c:pt>
                <c:pt idx="43">
                  <c:v>0</c:v>
                </c:pt>
                <c:pt idx="44">
                  <c:v>0</c:v>
                </c:pt>
                <c:pt idx="45">
                  <c:v>0</c:v>
                </c:pt>
                <c:pt idx="46">
                  <c:v>0</c:v>
                </c:pt>
                <c:pt idx="47">
                  <c:v>0</c:v>
                </c:pt>
              </c:numCache>
            </c:numRef>
          </c:val>
          <c:smooth val="0"/>
          <c:extLst>
            <c:ext xmlns:c16="http://schemas.microsoft.com/office/drawing/2014/chart" uri="{C3380CC4-5D6E-409C-BE32-E72D297353CC}">
              <c16:uniqueId val="{00000006-1A5B-4951-B1E8-D4EC3F355118}"/>
            </c:ext>
          </c:extLst>
        </c:ser>
        <c:ser>
          <c:idx val="7"/>
          <c:order val="5"/>
          <c:tx>
            <c:strRef>
              <c:f>'New PASA'!$H$1</c:f>
              <c:strCache>
                <c:ptCount val="1"/>
                <c:pt idx="0">
                  <c:v>Deficit (95)</c:v>
                </c:pt>
              </c:strCache>
            </c:strRef>
          </c:tx>
          <c:spPr>
            <a:ln w="28575" cap="rnd">
              <a:solidFill>
                <a:schemeClr val="accent2">
                  <a:lumMod val="60000"/>
                  <a:lumOff val="40000"/>
                </a:schemeClr>
              </a:solidFill>
              <a:round/>
            </a:ln>
            <a:effectLst/>
          </c:spPr>
          <c:marker>
            <c:symbol val="none"/>
          </c:marker>
          <c:val>
            <c:numRef>
              <c:f>'New PASA'!$H$2:$H$49</c:f>
              <c:numCache>
                <c:formatCode>General</c:formatCode>
                <c:ptCount val="4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48</c:v>
                </c:pt>
                <c:pt idx="34">
                  <c:v>165</c:v>
                </c:pt>
                <c:pt idx="35">
                  <c:v>169</c:v>
                </c:pt>
                <c:pt idx="36">
                  <c:v>106</c:v>
                </c:pt>
                <c:pt idx="37">
                  <c:v>0</c:v>
                </c:pt>
                <c:pt idx="38">
                  <c:v>0</c:v>
                </c:pt>
                <c:pt idx="39">
                  <c:v>0</c:v>
                </c:pt>
                <c:pt idx="40">
                  <c:v>0</c:v>
                </c:pt>
                <c:pt idx="41">
                  <c:v>0</c:v>
                </c:pt>
                <c:pt idx="42">
                  <c:v>0</c:v>
                </c:pt>
                <c:pt idx="43">
                  <c:v>0</c:v>
                </c:pt>
                <c:pt idx="44">
                  <c:v>0</c:v>
                </c:pt>
                <c:pt idx="45">
                  <c:v>0</c:v>
                </c:pt>
                <c:pt idx="46">
                  <c:v>0</c:v>
                </c:pt>
                <c:pt idx="47">
                  <c:v>0</c:v>
                </c:pt>
              </c:numCache>
            </c:numRef>
          </c:val>
          <c:smooth val="0"/>
          <c:extLst>
            <c:ext xmlns:c16="http://schemas.microsoft.com/office/drawing/2014/chart" uri="{C3380CC4-5D6E-409C-BE32-E72D297353CC}">
              <c16:uniqueId val="{00000007-1A5B-4951-B1E8-D4EC3F355118}"/>
            </c:ext>
          </c:extLst>
        </c:ser>
        <c:ser>
          <c:idx val="8"/>
          <c:order val="8"/>
          <c:tx>
            <c:strRef>
              <c:f>'New PASA'!$L$1</c:f>
              <c:strCache>
                <c:ptCount val="1"/>
                <c:pt idx="0">
                  <c:v>Deficit (99)</c:v>
                </c:pt>
              </c:strCache>
            </c:strRef>
          </c:tx>
          <c:spPr>
            <a:ln w="28575" cap="rnd">
              <a:solidFill>
                <a:srgbClr val="FFFF00"/>
              </a:solidFill>
              <a:round/>
            </a:ln>
            <a:effectLst/>
          </c:spPr>
          <c:marker>
            <c:symbol val="none"/>
          </c:marker>
          <c:val>
            <c:numRef>
              <c:f>'New PASA'!$L$2:$L$49</c:f>
              <c:numCache>
                <c:formatCode>General</c:formatCode>
                <c:ptCount val="4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228</c:v>
                </c:pt>
                <c:pt idx="33">
                  <c:v>358</c:v>
                </c:pt>
                <c:pt idx="34">
                  <c:v>485</c:v>
                </c:pt>
                <c:pt idx="35">
                  <c:v>499</c:v>
                </c:pt>
                <c:pt idx="36">
                  <c:v>446</c:v>
                </c:pt>
                <c:pt idx="37">
                  <c:v>326</c:v>
                </c:pt>
                <c:pt idx="38">
                  <c:v>322</c:v>
                </c:pt>
                <c:pt idx="39">
                  <c:v>268</c:v>
                </c:pt>
                <c:pt idx="40">
                  <c:v>108</c:v>
                </c:pt>
                <c:pt idx="41">
                  <c:v>0</c:v>
                </c:pt>
                <c:pt idx="42">
                  <c:v>0</c:v>
                </c:pt>
                <c:pt idx="43">
                  <c:v>0</c:v>
                </c:pt>
                <c:pt idx="44">
                  <c:v>0</c:v>
                </c:pt>
                <c:pt idx="45">
                  <c:v>0</c:v>
                </c:pt>
                <c:pt idx="46">
                  <c:v>0</c:v>
                </c:pt>
                <c:pt idx="47">
                  <c:v>0</c:v>
                </c:pt>
              </c:numCache>
            </c:numRef>
          </c:val>
          <c:smooth val="0"/>
          <c:extLst>
            <c:ext xmlns:c16="http://schemas.microsoft.com/office/drawing/2014/chart" uri="{C3380CC4-5D6E-409C-BE32-E72D297353CC}">
              <c16:uniqueId val="{00000008-1A5B-4951-B1E8-D4EC3F355118}"/>
            </c:ext>
          </c:extLst>
        </c:ser>
        <c:dLbls>
          <c:showLegendKey val="0"/>
          <c:showVal val="0"/>
          <c:showCatName val="0"/>
          <c:showSerName val="0"/>
          <c:showPercent val="0"/>
          <c:showBubbleSize val="0"/>
        </c:dLbls>
        <c:marker val="1"/>
        <c:smooth val="0"/>
        <c:axId val="780600536"/>
        <c:axId val="780598568"/>
      </c:lineChart>
      <c:catAx>
        <c:axId val="786204880"/>
        <c:scaling>
          <c:orientation val="minMax"/>
        </c:scaling>
        <c:delete val="0"/>
        <c:axPos val="b"/>
        <c:numFmt formatCode="0"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86207504"/>
        <c:crosses val="autoZero"/>
        <c:auto val="0"/>
        <c:lblAlgn val="ctr"/>
        <c:lblOffset val="100"/>
        <c:noMultiLvlLbl val="0"/>
      </c:catAx>
      <c:valAx>
        <c:axId val="786207504"/>
        <c:scaling>
          <c:orientation val="minMax"/>
          <c:max val="110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86204880"/>
        <c:crosses val="autoZero"/>
        <c:crossBetween val="between"/>
      </c:valAx>
      <c:valAx>
        <c:axId val="780598568"/>
        <c:scaling>
          <c:orientation val="minMax"/>
          <c:max val="70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80600536"/>
        <c:crosses val="max"/>
        <c:crossBetween val="between"/>
      </c:valAx>
      <c:catAx>
        <c:axId val="780600536"/>
        <c:scaling>
          <c:orientation val="minMax"/>
        </c:scaling>
        <c:delete val="1"/>
        <c:axPos val="b"/>
        <c:numFmt formatCode="0" sourceLinked="1"/>
        <c:majorTickMark val="out"/>
        <c:minorTickMark val="none"/>
        <c:tickLblPos val="nextTo"/>
        <c:crossAx val="780598568"/>
        <c:crosses val="autoZero"/>
        <c:auto val="1"/>
        <c:lblAlgn val="ctr"/>
        <c:lblOffset val="100"/>
        <c:noMultiLvlLbl val="0"/>
      </c:catAx>
      <c:spPr>
        <a:noFill/>
        <a:ln>
          <a:noFill/>
        </a:ln>
        <a:effectLst/>
      </c:spPr>
    </c:plotArea>
    <c:legend>
      <c:legendPos val="b"/>
      <c:layout>
        <c:manualLayout>
          <c:xMode val="edge"/>
          <c:yMode val="edge"/>
          <c:x val="9.1696097053641182E-3"/>
          <c:y val="0.89516266624155905"/>
          <c:w val="0.98849098243190636"/>
          <c:h val="0.102745830662687"/>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6E53BF-C420-42AC-8DA1-B75574152A8D}" type="datetimeFigureOut">
              <a:rPr lang="en-AU" smtClean="0"/>
              <a:t>14/01/2021</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29ED4E-C4CB-425C-91C1-F737648BC82C}" type="slidenum">
              <a:rPr lang="en-AU" smtClean="0"/>
              <a:t>‹#›</a:t>
            </a:fld>
            <a:endParaRPr lang="en-AU"/>
          </a:p>
        </p:txBody>
      </p:sp>
    </p:spTree>
    <p:extLst>
      <p:ext uri="{BB962C8B-B14F-4D97-AF65-F5344CB8AC3E}">
        <p14:creationId xmlns:p14="http://schemas.microsoft.com/office/powerpoint/2010/main" val="793639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5B29ED4E-C4CB-425C-91C1-F737648BC82C}" type="slidenum">
              <a:rPr lang="en-AU" smtClean="0"/>
              <a:t>6</a:t>
            </a:fld>
            <a:endParaRPr lang="en-AU"/>
          </a:p>
        </p:txBody>
      </p:sp>
    </p:spTree>
    <p:extLst>
      <p:ext uri="{BB962C8B-B14F-4D97-AF65-F5344CB8AC3E}">
        <p14:creationId xmlns:p14="http://schemas.microsoft.com/office/powerpoint/2010/main" val="3947657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5B29ED4E-C4CB-425C-91C1-F737648BC82C}" type="slidenum">
              <a:rPr lang="en-AU" smtClean="0"/>
              <a:t>7</a:t>
            </a:fld>
            <a:endParaRPr lang="en-AU"/>
          </a:p>
        </p:txBody>
      </p:sp>
    </p:spTree>
    <p:extLst>
      <p:ext uri="{BB962C8B-B14F-4D97-AF65-F5344CB8AC3E}">
        <p14:creationId xmlns:p14="http://schemas.microsoft.com/office/powerpoint/2010/main" val="2155755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5B29ED4E-C4CB-425C-91C1-F737648BC82C}" type="slidenum">
              <a:rPr lang="en-AU" smtClean="0"/>
              <a:t>11</a:t>
            </a:fld>
            <a:endParaRPr lang="en-AU"/>
          </a:p>
        </p:txBody>
      </p:sp>
    </p:spTree>
    <p:extLst>
      <p:ext uri="{BB962C8B-B14F-4D97-AF65-F5344CB8AC3E}">
        <p14:creationId xmlns:p14="http://schemas.microsoft.com/office/powerpoint/2010/main" val="2378334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5B29ED4E-C4CB-425C-91C1-F737648BC82C}" type="slidenum">
              <a:rPr lang="en-AU" smtClean="0"/>
              <a:t>13</a:t>
            </a:fld>
            <a:endParaRPr lang="en-AU"/>
          </a:p>
        </p:txBody>
      </p:sp>
    </p:spTree>
    <p:extLst>
      <p:ext uri="{BB962C8B-B14F-4D97-AF65-F5344CB8AC3E}">
        <p14:creationId xmlns:p14="http://schemas.microsoft.com/office/powerpoint/2010/main" val="4195679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5B29ED4E-C4CB-425C-91C1-F737648BC82C}" type="slidenum">
              <a:rPr lang="en-AU" smtClean="0"/>
              <a:t>19</a:t>
            </a:fld>
            <a:endParaRPr lang="en-AU"/>
          </a:p>
        </p:txBody>
      </p:sp>
    </p:spTree>
    <p:extLst>
      <p:ext uri="{BB962C8B-B14F-4D97-AF65-F5344CB8AC3E}">
        <p14:creationId xmlns:p14="http://schemas.microsoft.com/office/powerpoint/2010/main" val="1045811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5B29ED4E-C4CB-425C-91C1-F737648BC82C}" type="slidenum">
              <a:rPr lang="en-AU" smtClean="0"/>
              <a:t>20</a:t>
            </a:fld>
            <a:endParaRPr lang="en-AU"/>
          </a:p>
        </p:txBody>
      </p:sp>
    </p:spTree>
    <p:extLst>
      <p:ext uri="{BB962C8B-B14F-4D97-AF65-F5344CB8AC3E}">
        <p14:creationId xmlns:p14="http://schemas.microsoft.com/office/powerpoint/2010/main" val="30446451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7" name="Freeform 15">
            <a:extLst>
              <a:ext uri="{FF2B5EF4-FFF2-40B4-BE49-F238E27FC236}">
                <a16:creationId xmlns:a16="http://schemas.microsoft.com/office/drawing/2014/main" id="{332CD06C-42C1-4DF5-AEBC-2DBE2DAFBA1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76E05CA3-D21A-42E0-A63A-D375E1C1E26E}"/>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9" name="Picture 8">
            <a:extLst>
              <a:ext uri="{FF2B5EF4-FFF2-40B4-BE49-F238E27FC236}">
                <a16:creationId xmlns:a16="http://schemas.microsoft.com/office/drawing/2014/main" id="{9234F0ED-53FA-453F-AAA8-F2EA2B5748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70032" y="728148"/>
            <a:ext cx="3024336" cy="996252"/>
          </a:xfrm>
          <a:prstGeom prst="rect">
            <a:avLst/>
          </a:prstGeom>
        </p:spPr>
      </p:pic>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2192000" cy="6858000"/>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838800" y="2350800"/>
            <a:ext cx="9144000" cy="2387600"/>
          </a:xfrm>
        </p:spPr>
        <p:txBody>
          <a:bodyPr anchor="b"/>
          <a:lstStyle>
            <a:lvl1pPr algn="l">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838800" y="4899600"/>
            <a:ext cx="9144000" cy="626400"/>
          </a:xfrm>
        </p:spPr>
        <p:txBody>
          <a:bodyPr>
            <a:norm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11335871" y="6230847"/>
            <a:ext cx="576108" cy="365125"/>
          </a:xfrm>
        </p:spPr>
        <p:txBody>
          <a:bodyPr/>
          <a:lstStyle>
            <a:lvl1pPr>
              <a:defRPr>
                <a:solidFill>
                  <a:schemeClr val="bg1"/>
                </a:solidFill>
              </a:defRPr>
            </a:lvl1pPr>
          </a:lstStyle>
          <a:p>
            <a:fld id="{4EC81F68-4976-451A-B2E9-79BCBD2F70CC}" type="slidenum">
              <a:rPr lang="en-AU" smtClean="0"/>
              <a:pPr/>
              <a:t>‹#›</a:t>
            </a:fld>
            <a:endParaRPr lang="en-AU"/>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9478496" y="6230847"/>
            <a:ext cx="1736066" cy="365125"/>
          </a:xfrm>
        </p:spPr>
        <p:txBody>
          <a:bodyPr/>
          <a:lstStyle>
            <a:lvl1pPr>
              <a:defRPr>
                <a:solidFill>
                  <a:schemeClr val="bg1"/>
                </a:solidFill>
              </a:defRPr>
            </a:lvl1pPr>
          </a:lstStyle>
          <a:p>
            <a:fld id="{37906BCC-CE10-4135-AA03-629E06CDF83F}" type="datetime1">
              <a:rPr lang="en-AU" smtClean="0"/>
              <a:t>14/01/2021</a:t>
            </a:fld>
            <a:endParaRPr lang="en-AU"/>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4020670" y="6230847"/>
            <a:ext cx="5336509" cy="365125"/>
          </a:xfrm>
        </p:spPr>
        <p:txBody>
          <a:bodyPr/>
          <a:lstStyle>
            <a:lvl1pPr>
              <a:defRPr>
                <a:solidFill>
                  <a:schemeClr val="bg1"/>
                </a:solidFill>
              </a:defRPr>
            </a:lvl1pPr>
          </a:lstStyle>
          <a:p>
            <a:endParaRPr lang="en-AU"/>
          </a:p>
        </p:txBody>
      </p:sp>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4201812" y="457200"/>
            <a:ext cx="7724987" cy="562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66400" y="3117600"/>
            <a:ext cx="3315600" cy="1846800"/>
          </a:xfrm>
        </p:spPr>
        <p:txBody>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2B639555-9FF2-47E6-B320-5B6FE1DD38BD}" type="datetime1">
              <a:rPr lang="en-AU" smtClean="0"/>
              <a:t>14/01/2021</a:t>
            </a:fld>
            <a:endParaRPr lang="en-AU"/>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a:p>
        </p:txBody>
      </p:sp>
      <p:pic>
        <p:nvPicPr>
          <p:cNvPr id="11" name="Picture 10">
            <a:extLst>
              <a:ext uri="{FF2B5EF4-FFF2-40B4-BE49-F238E27FC236}">
                <a16:creationId xmlns:a16="http://schemas.microsoft.com/office/drawing/2014/main" id="{7B94471A-234C-42ED-A5ED-0798319382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5527" y="6135398"/>
            <a:ext cx="1679681" cy="553307"/>
          </a:xfrm>
          <a:prstGeom prst="rect">
            <a:avLst/>
          </a:prstGeom>
        </p:spPr>
      </p:pic>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sp>
        <p:nvSpPr>
          <p:cNvPr id="9" name="Freeform 15">
            <a:extLst>
              <a:ext uri="{FF2B5EF4-FFF2-40B4-BE49-F238E27FC236}">
                <a16:creationId xmlns:a16="http://schemas.microsoft.com/office/drawing/2014/main" id="{A60732D9-43AE-45F7-B226-98D000B102F6}"/>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10" name="Freeform 16">
            <a:extLst>
              <a:ext uri="{FF2B5EF4-FFF2-40B4-BE49-F238E27FC236}">
                <a16:creationId xmlns:a16="http://schemas.microsoft.com/office/drawing/2014/main" id="{20B52A3C-76FF-428B-9F8F-F455D362E761}"/>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7" name="Picture 6">
            <a:extLst>
              <a:ext uri="{FF2B5EF4-FFF2-40B4-BE49-F238E27FC236}">
                <a16:creationId xmlns:a16="http://schemas.microsoft.com/office/drawing/2014/main" id="{D7659222-D08F-45A0-BBAE-5F79E3B4594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3232" y="2729735"/>
            <a:ext cx="4245537" cy="1398530"/>
          </a:xfrm>
          <a:prstGeom prst="rect">
            <a:avLst/>
          </a:prstGeom>
        </p:spPr>
      </p:pic>
    </p:spTree>
    <p:extLst>
      <p:ext uri="{BB962C8B-B14F-4D97-AF65-F5344CB8AC3E}">
        <p14:creationId xmlns:p14="http://schemas.microsoft.com/office/powerpoint/2010/main" val="1029808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A2127825-3B6C-4F11-BC19-40088B9501C2}" type="datetime1">
              <a:rPr lang="en-AU" smtClean="0"/>
              <a:t>14/01/2021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
        <p:nvSpPr>
          <p:cNvPr id="9" name="Text Placeholder 8">
            <a:extLst>
              <a:ext uri="{FF2B5EF4-FFF2-40B4-BE49-F238E27FC236}">
                <a16:creationId xmlns:a16="http://schemas.microsoft.com/office/drawing/2014/main" id="{1F1E3B37-D501-42E3-9623-5B5A892FD8A7}"/>
              </a:ext>
            </a:extLst>
          </p:cNvPr>
          <p:cNvSpPr>
            <a:spLocks noGrp="1"/>
          </p:cNvSpPr>
          <p:nvPr>
            <p:ph type="body" sz="quarter" idx="13"/>
          </p:nvPr>
        </p:nvSpPr>
        <p:spPr>
          <a:xfrm>
            <a:off x="4201200" y="457200"/>
            <a:ext cx="7725600" cy="5626800"/>
          </a:xfrm>
        </p:spPr>
        <p:txBody>
          <a:bodyPr/>
          <a:lstStyle>
            <a:lvl1pPr marL="450850" indent="-4508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13" name="Picture 12">
            <a:extLst>
              <a:ext uri="{FF2B5EF4-FFF2-40B4-BE49-F238E27FC236}">
                <a16:creationId xmlns:a16="http://schemas.microsoft.com/office/drawing/2014/main" id="{9F9633F8-3251-4EEB-A1BB-AE6989B46D6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5527" y="6135398"/>
            <a:ext cx="1679681" cy="553307"/>
          </a:xfrm>
          <a:prstGeom prst="rect">
            <a:avLst/>
          </a:prstGeom>
        </p:spPr>
      </p:pic>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7A0584EE-7B4D-4A98-BF74-E8F4FBD659A6}" type="datetime1">
              <a:rPr lang="en-AU" smtClean="0"/>
              <a:t>14/01/2021</a:t>
            </a:fld>
            <a:endParaRPr lang="en-AU"/>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7828C02F-4787-4207-AF34-51E14DA20D59}" type="datetime1">
              <a:rPr lang="en-AU" smtClean="0"/>
              <a:t>14/01/2021</a:t>
            </a:fld>
            <a:endParaRPr lang="en-AU"/>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a:p>
        </p:txBody>
      </p:sp>
      <p:pic>
        <p:nvPicPr>
          <p:cNvPr id="9" name="Picture 8">
            <a:extLst>
              <a:ext uri="{FF2B5EF4-FFF2-40B4-BE49-F238E27FC236}">
                <a16:creationId xmlns:a16="http://schemas.microsoft.com/office/drawing/2014/main" id="{10290B17-B974-464F-8842-968877D087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5527" y="6135398"/>
            <a:ext cx="1679681" cy="553307"/>
          </a:xfrm>
          <a:prstGeom prst="rect">
            <a:avLst/>
          </a:prstGeom>
        </p:spPr>
      </p:pic>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35528" y="1825625"/>
            <a:ext cx="57564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6172200" y="1825625"/>
            <a:ext cx="575770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73874773-53B4-46E3-903D-C85B7DCF5A8F}" type="datetime1">
              <a:rPr lang="en-AU" smtClean="0"/>
              <a:t>14/01/2021</a:t>
            </a:fld>
            <a:endParaRPr lang="en-AU"/>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34000" y="136800"/>
            <a:ext cx="9003600" cy="1188000"/>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34000" y="1681163"/>
            <a:ext cx="57635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34000" y="2505075"/>
            <a:ext cx="576357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6172200" y="1681163"/>
            <a:ext cx="57636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6172200" y="2505075"/>
            <a:ext cx="57636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135D8B28-98CC-4CA9-9524-23317B641240}" type="datetime1">
              <a:rPr lang="en-AU" smtClean="0"/>
              <a:t>14/01/2021</a:t>
            </a:fld>
            <a:endParaRPr lang="en-AU"/>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BC9C5943-BDAF-41DB-9DE4-65005B6DB307}" type="datetime1">
              <a:rPr lang="en-AU" smtClean="0"/>
              <a:t>14/01/2021</a:t>
            </a:fld>
            <a:endParaRPr lang="en-AU"/>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633B6912-3357-4757-AC33-15CEE46A5F46}" type="datetime1">
              <a:rPr lang="en-AU" smtClean="0"/>
              <a:t>14/01/2021</a:t>
            </a:fld>
            <a:endParaRPr lang="en-AU"/>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4201812" y="457200"/>
            <a:ext cx="7724987" cy="562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66400" y="3117600"/>
            <a:ext cx="3315600" cy="1846800"/>
          </a:xfrm>
        </p:spPr>
        <p:txBody>
          <a:bodyPr>
            <a:normAutofit/>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FF7C7947-B373-410C-8AAE-8D53061A9CCC}" type="datetime1">
              <a:rPr lang="en-AU" smtClean="0"/>
              <a:t>14/01/2021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pic>
        <p:nvPicPr>
          <p:cNvPr id="12" name="Picture 11">
            <a:extLst>
              <a:ext uri="{FF2B5EF4-FFF2-40B4-BE49-F238E27FC236}">
                <a16:creationId xmlns:a16="http://schemas.microsoft.com/office/drawing/2014/main" id="{3CBDB7B8-31EA-4E99-B71D-922F603F3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5527" y="6135398"/>
            <a:ext cx="1679681" cy="553307"/>
          </a:xfrm>
          <a:prstGeom prst="rect">
            <a:avLst/>
          </a:prstGeom>
        </p:spPr>
      </p:pic>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2192000" cy="1325563"/>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35528" y="136525"/>
            <a:ext cx="9001778" cy="1189039"/>
          </a:xfrm>
          <a:prstGeom prst="rect">
            <a:avLst/>
          </a:prstGeom>
        </p:spPr>
        <p:txBody>
          <a:bodyPr vert="horz" lIns="91440" tIns="45720" rIns="91440" bIns="45720" rtlCol="0" anchor="b" anchorCtr="0">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35527" y="1825625"/>
            <a:ext cx="11694382"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9496425" y="6356350"/>
            <a:ext cx="173606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406942-8055-4FEF-907C-8888B964A367}" type="datetime1">
              <a:rPr lang="en-AU" smtClean="0"/>
              <a:t>14/01/2021</a:t>
            </a:fld>
            <a:endParaRPr lang="en-AU"/>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4038599" y="6356350"/>
            <a:ext cx="53365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11353800" y="6356350"/>
            <a:ext cx="5761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C81F68-4976-451A-B2E9-79BCBD2F70CC}" type="slidenum">
              <a:rPr lang="en-AU" smtClean="0"/>
              <a:t>‹#›</a:t>
            </a:fld>
            <a:endParaRPr lang="en-AU"/>
          </a:p>
        </p:txBody>
      </p:sp>
      <p:pic>
        <p:nvPicPr>
          <p:cNvPr id="9" name="Picture 8">
            <a:extLst>
              <a:ext uri="{FF2B5EF4-FFF2-40B4-BE49-F238E27FC236}">
                <a16:creationId xmlns:a16="http://schemas.microsoft.com/office/drawing/2014/main" id="{97C1AA2C-3FFA-48E8-B036-2C5DC3A52F92}"/>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35527" y="6135398"/>
            <a:ext cx="1679681" cy="553307"/>
          </a:xfrm>
          <a:prstGeom prst="rect">
            <a:avLst/>
          </a:prstGeom>
        </p:spPr>
      </p:pic>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ftr="0" dt="0"/>
  <p:txStyles>
    <p:titleStyle>
      <a:lvl1pPr algn="l" defTabSz="914400" rtl="0" eaLnBrk="1" latinLnBrk="0" hangingPunct="1">
        <a:lnSpc>
          <a:spcPct val="90000"/>
        </a:lnSpc>
        <a:spcBef>
          <a:spcPct val="0"/>
        </a:spcBef>
        <a:buNone/>
        <a:defRPr sz="4400" b="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hyperlink" Target="mailto:STPASAReplacement@aemo.com.au"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www.aemo.com.au/initiatives/trials-and-initiatives/st-pasa-replacement-project"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p:txBody>
          <a:bodyPr/>
          <a:lstStyle/>
          <a:p>
            <a:r>
              <a:rPr lang="en-AU"/>
              <a:t>ST PASA Replacement Project</a:t>
            </a:r>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p:txBody>
          <a:bodyPr/>
          <a:lstStyle/>
          <a:p>
            <a:r>
              <a:rPr lang="en-AU"/>
              <a:t>Industry Update (Dec 2020)</a:t>
            </a:r>
          </a:p>
        </p:txBody>
      </p:sp>
    </p:spTree>
    <p:extLst>
      <p:ext uri="{BB962C8B-B14F-4D97-AF65-F5344CB8AC3E}">
        <p14:creationId xmlns:p14="http://schemas.microsoft.com/office/powerpoint/2010/main" val="1865525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95C33-3CD0-4FBB-B236-15AC136785AF}"/>
              </a:ext>
            </a:extLst>
          </p:cNvPr>
          <p:cNvSpPr>
            <a:spLocks noGrp="1"/>
          </p:cNvSpPr>
          <p:nvPr>
            <p:ph type="title"/>
          </p:nvPr>
        </p:nvSpPr>
        <p:spPr/>
        <p:txBody>
          <a:bodyPr/>
          <a:lstStyle/>
          <a:p>
            <a:r>
              <a:rPr lang="en-AU"/>
              <a:t>Forecasting at nodal level</a:t>
            </a:r>
          </a:p>
        </p:txBody>
      </p:sp>
      <p:sp>
        <p:nvSpPr>
          <p:cNvPr id="3" name="Content Placeholder 2">
            <a:extLst>
              <a:ext uri="{FF2B5EF4-FFF2-40B4-BE49-F238E27FC236}">
                <a16:creationId xmlns:a16="http://schemas.microsoft.com/office/drawing/2014/main" id="{15CAE575-6CC5-4905-A052-AFB56AD93D0C}"/>
              </a:ext>
            </a:extLst>
          </p:cNvPr>
          <p:cNvSpPr>
            <a:spLocks noGrp="1"/>
          </p:cNvSpPr>
          <p:nvPr>
            <p:ph idx="1"/>
          </p:nvPr>
        </p:nvSpPr>
        <p:spPr/>
        <p:txBody>
          <a:bodyPr vert="horz" lIns="91440" tIns="45720" rIns="91440" bIns="45720" rtlCol="0" anchor="t">
            <a:normAutofit fontScale="92500" lnSpcReduction="20000"/>
          </a:bodyPr>
          <a:lstStyle/>
          <a:p>
            <a:pPr>
              <a:lnSpc>
                <a:spcPct val="110000"/>
              </a:lnSpc>
            </a:pPr>
            <a:r>
              <a:rPr lang="en-AU"/>
              <a:t>Load &amp; VRE Forecast – Most Probable Forecast 50 POE</a:t>
            </a:r>
            <a:endParaRPr lang="en-AU">
              <a:cs typeface="Segoe UI Semilight"/>
            </a:endParaRPr>
          </a:p>
          <a:p>
            <a:pPr>
              <a:lnSpc>
                <a:spcPct val="110000"/>
              </a:lnSpc>
              <a:spcAft>
                <a:spcPts val="300"/>
              </a:spcAft>
            </a:pPr>
            <a:r>
              <a:rPr lang="en-AU" b="1"/>
              <a:t>For VRE forecasts </a:t>
            </a:r>
            <a:r>
              <a:rPr lang="en-AU"/>
              <a:t>we already receive DUID level forecasts from AWEFS and ASEFS – these can be reused.</a:t>
            </a:r>
            <a:endParaRPr lang="en-AU">
              <a:cs typeface="Segoe UI Semilight"/>
            </a:endParaRPr>
          </a:p>
          <a:p>
            <a:pPr>
              <a:lnSpc>
                <a:spcPct val="110000"/>
              </a:lnSpc>
            </a:pPr>
            <a:r>
              <a:rPr lang="en-AU" b="1"/>
              <a:t>For load forecasts</a:t>
            </a:r>
            <a:r>
              <a:rPr lang="en-AU"/>
              <a:t>:</a:t>
            </a:r>
            <a:endParaRPr lang="en-AU">
              <a:cs typeface="Segoe UI Semilight"/>
            </a:endParaRPr>
          </a:p>
          <a:p>
            <a:pPr lvl="1">
              <a:lnSpc>
                <a:spcPct val="110000"/>
              </a:lnSpc>
              <a:spcAft>
                <a:spcPts val="300"/>
              </a:spcAft>
            </a:pPr>
            <a:r>
              <a:rPr lang="en-AU" sz="1900"/>
              <a:t>The existing load forecasting methodology uses bespoke sub-region (area-level) load forecast models from the DFS. </a:t>
            </a:r>
            <a:endParaRPr lang="en-AU" sz="1900">
              <a:cs typeface="Segoe UI Semilight"/>
            </a:endParaRPr>
          </a:p>
          <a:p>
            <a:pPr lvl="1">
              <a:lnSpc>
                <a:spcPct val="110000"/>
              </a:lnSpc>
              <a:spcAft>
                <a:spcPts val="300"/>
              </a:spcAft>
            </a:pPr>
            <a:r>
              <a:rPr lang="en-AU" sz="1900"/>
              <a:t>For the </a:t>
            </a:r>
            <a:r>
              <a:rPr lang="en-AU" sz="1900" err="1"/>
              <a:t>PoC</a:t>
            </a:r>
            <a:r>
              <a:rPr lang="en-AU" sz="1900"/>
              <a:t> these existing load forecast models are used with the forecasts disaggregated to the nodes using a load factor analysis based on the correlations of each node to the sub-regional load forecast.</a:t>
            </a:r>
            <a:endParaRPr lang="en-AU" sz="1900">
              <a:cs typeface="Segoe UI Semilight"/>
            </a:endParaRPr>
          </a:p>
          <a:p>
            <a:pPr lvl="1">
              <a:lnSpc>
                <a:spcPct val="110000"/>
              </a:lnSpc>
              <a:spcAft>
                <a:spcPts val="300"/>
              </a:spcAft>
            </a:pPr>
            <a:r>
              <a:rPr lang="en-AU" sz="1900"/>
              <a:t>The intention in a full implementation is to have the ability to create load forecasts at the zonal-level as and when the load forecasting system is further developed. The initial thought is that the zonal-level will roughly correspond to micro-climate zones, based on discussion with other ISOs around pros/cons/accuracy/scalability/maintainability trade-offs.</a:t>
            </a:r>
            <a:endParaRPr lang="en-AU" sz="1900">
              <a:cs typeface="Segoe UI Semilight"/>
            </a:endParaRPr>
          </a:p>
          <a:p>
            <a:endParaRPr lang="en-AU"/>
          </a:p>
        </p:txBody>
      </p:sp>
      <p:sp>
        <p:nvSpPr>
          <p:cNvPr id="4" name="Slide Number Placeholder 3">
            <a:extLst>
              <a:ext uri="{FF2B5EF4-FFF2-40B4-BE49-F238E27FC236}">
                <a16:creationId xmlns:a16="http://schemas.microsoft.com/office/drawing/2014/main" id="{19BCA545-249E-48C7-8CFB-F39294AB6644}"/>
              </a:ext>
            </a:extLst>
          </p:cNvPr>
          <p:cNvSpPr>
            <a:spLocks noGrp="1"/>
          </p:cNvSpPr>
          <p:nvPr>
            <p:ph type="sldNum" sz="quarter" idx="12"/>
          </p:nvPr>
        </p:nvSpPr>
        <p:spPr/>
        <p:txBody>
          <a:bodyPr/>
          <a:lstStyle/>
          <a:p>
            <a:fld id="{4EC81F68-4976-451A-B2E9-79BCBD2F70CC}" type="slidenum">
              <a:rPr lang="en-AU" smtClean="0"/>
              <a:t>10</a:t>
            </a:fld>
            <a:endParaRPr lang="en-AU"/>
          </a:p>
        </p:txBody>
      </p:sp>
    </p:spTree>
    <p:extLst>
      <p:ext uri="{BB962C8B-B14F-4D97-AF65-F5344CB8AC3E}">
        <p14:creationId xmlns:p14="http://schemas.microsoft.com/office/powerpoint/2010/main" val="372841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55328-E3B4-4806-A920-AA5698450DFD}"/>
              </a:ext>
            </a:extLst>
          </p:cNvPr>
          <p:cNvSpPr>
            <a:spLocks noGrp="1"/>
          </p:cNvSpPr>
          <p:nvPr>
            <p:ph type="title"/>
          </p:nvPr>
        </p:nvSpPr>
        <p:spPr/>
        <p:txBody>
          <a:bodyPr>
            <a:normAutofit/>
          </a:bodyPr>
          <a:lstStyle/>
          <a:p>
            <a:r>
              <a:rPr lang="en-AU"/>
              <a:t>Accounting for uncertainty</a:t>
            </a:r>
          </a:p>
        </p:txBody>
      </p:sp>
      <p:sp>
        <p:nvSpPr>
          <p:cNvPr id="3" name="Content Placeholder 2">
            <a:extLst>
              <a:ext uri="{FF2B5EF4-FFF2-40B4-BE49-F238E27FC236}">
                <a16:creationId xmlns:a16="http://schemas.microsoft.com/office/drawing/2014/main" id="{B39467DB-4FFE-44FE-9DDF-1E5FFE7B28D0}"/>
              </a:ext>
            </a:extLst>
          </p:cNvPr>
          <p:cNvSpPr>
            <a:spLocks noGrp="1"/>
          </p:cNvSpPr>
          <p:nvPr>
            <p:ph idx="1"/>
          </p:nvPr>
        </p:nvSpPr>
        <p:spPr>
          <a:xfrm>
            <a:off x="235527" y="1435608"/>
            <a:ext cx="11694382" cy="5285867"/>
          </a:xfrm>
        </p:spPr>
        <p:txBody>
          <a:bodyPr vert="horz" lIns="91440" tIns="45720" rIns="91440" bIns="45720" rtlCol="0" anchor="t">
            <a:normAutofit fontScale="92500" lnSpcReduction="10000"/>
          </a:bodyPr>
          <a:lstStyle/>
          <a:p>
            <a:pPr>
              <a:spcAft>
                <a:spcPts val="300"/>
              </a:spcAft>
            </a:pPr>
            <a:r>
              <a:rPr lang="en-AU" sz="1600"/>
              <a:t>Accounting for uncertainty: “</a:t>
            </a:r>
            <a:r>
              <a:rPr lang="en-AU" sz="1600" i="1"/>
              <a:t>Uncertainty Margin</a:t>
            </a:r>
            <a:r>
              <a:rPr lang="en-AU" sz="1600"/>
              <a:t>”</a:t>
            </a:r>
            <a:endParaRPr lang="en-AU" sz="1600">
              <a:cs typeface="Segoe UI Semilight"/>
            </a:endParaRPr>
          </a:p>
          <a:p>
            <a:pPr lvl="1">
              <a:spcAft>
                <a:spcPts val="300"/>
              </a:spcAft>
            </a:pPr>
            <a:r>
              <a:rPr lang="en-AU" sz="1400" i="1"/>
              <a:t>An amount of MWs that represents expected forecast error given a confidence level, used to adjust the load and VRE forecasts and ensure sufficient supply to meet demand</a:t>
            </a:r>
          </a:p>
          <a:p>
            <a:pPr lvl="1">
              <a:spcAft>
                <a:spcPts val="300"/>
              </a:spcAft>
            </a:pPr>
            <a:r>
              <a:rPr lang="en-AU" sz="1400"/>
              <a:t>Understanding of forecasting errors at different forecast lead times and in different conditions (such as weather)</a:t>
            </a:r>
            <a:endParaRPr lang="en-AU" sz="1400">
              <a:cs typeface="Segoe UI Semilight"/>
            </a:endParaRPr>
          </a:p>
          <a:p>
            <a:pPr lvl="1">
              <a:spcAft>
                <a:spcPts val="300"/>
              </a:spcAft>
            </a:pPr>
            <a:r>
              <a:rPr lang="en-AU" sz="1400"/>
              <a:t>Margins based on distribution of forecast errors</a:t>
            </a:r>
          </a:p>
          <a:p>
            <a:pPr lvl="1">
              <a:spcAft>
                <a:spcPts val="300"/>
              </a:spcAft>
            </a:pPr>
            <a:r>
              <a:rPr lang="en-AU" sz="1400">
                <a:cs typeface="Segoe UI Semilight"/>
              </a:rPr>
              <a:t>Note that uncertainty margins should eventually incorporate the forced outage rates for dispatchable generators. The optimiser will take into account requirements to manage frequency via FCAS requirements (still to be confirmed).</a:t>
            </a:r>
          </a:p>
          <a:p>
            <a:pPr>
              <a:spcAft>
                <a:spcPts val="300"/>
              </a:spcAft>
            </a:pPr>
            <a:r>
              <a:rPr lang="en-AU" sz="1600"/>
              <a:t>How to determine the uncertainty margin? A few options:</a:t>
            </a:r>
          </a:p>
          <a:p>
            <a:pPr lvl="1">
              <a:spcAft>
                <a:spcPts val="300"/>
              </a:spcAft>
            </a:pPr>
            <a:r>
              <a:rPr lang="en-AU" sz="1400"/>
              <a:t>1. Empirically from historical forecast errors under different conditions</a:t>
            </a:r>
          </a:p>
          <a:p>
            <a:pPr lvl="2">
              <a:spcAft>
                <a:spcPts val="300"/>
              </a:spcAft>
            </a:pPr>
            <a:r>
              <a:rPr lang="en-AU" sz="1200"/>
              <a:t>Pros: computationally simple; Cons: subject to discontinuity and difficult to scale.</a:t>
            </a:r>
            <a:endParaRPr lang="en-AU" sz="1200">
              <a:cs typeface="Segoe UI Semilight"/>
            </a:endParaRPr>
          </a:p>
          <a:p>
            <a:pPr lvl="1">
              <a:spcAft>
                <a:spcPts val="300"/>
              </a:spcAft>
            </a:pPr>
            <a:r>
              <a:rPr lang="en-AU" sz="1400"/>
              <a:t>2. Develop a model to predict forecast error given expected conditions</a:t>
            </a:r>
          </a:p>
          <a:p>
            <a:pPr lvl="2">
              <a:spcAft>
                <a:spcPts val="300"/>
              </a:spcAft>
            </a:pPr>
            <a:r>
              <a:rPr lang="en-AU" sz="1200"/>
              <a:t>Pros: dynamic, continuous values under varying conditions; Cons: large amount of computer processing power required to train models or will require substantial statistical modelling to find a suitable parametric model for how the distribution of forecast errors changes over time and with forecast weather conditions.</a:t>
            </a:r>
          </a:p>
          <a:p>
            <a:pPr>
              <a:spcAft>
                <a:spcPts val="300"/>
              </a:spcAft>
            </a:pPr>
            <a:r>
              <a:rPr lang="en-AU" sz="1600"/>
              <a:t>How to determine the confidence level? Work in progress</a:t>
            </a:r>
          </a:p>
          <a:p>
            <a:pPr lvl="1">
              <a:spcAft>
                <a:spcPts val="300"/>
              </a:spcAft>
            </a:pPr>
            <a:r>
              <a:rPr lang="en-AU" sz="1400"/>
              <a:t>x% confidence level means that we are x% confident that the forecast error will </a:t>
            </a:r>
            <a:r>
              <a:rPr lang="en-AU" sz="1400" b="1"/>
              <a:t>not</a:t>
            </a:r>
            <a:r>
              <a:rPr lang="en-AU" sz="1400"/>
              <a:t> exceed this value</a:t>
            </a:r>
          </a:p>
          <a:p>
            <a:pPr lvl="1">
              <a:spcAft>
                <a:spcPts val="300"/>
              </a:spcAft>
            </a:pPr>
            <a:r>
              <a:rPr lang="en-AU" sz="1400"/>
              <a:t>Do we select a 90%, 95%, 99% or some other confidence level?</a:t>
            </a:r>
          </a:p>
          <a:p>
            <a:pPr lvl="1">
              <a:spcAft>
                <a:spcPts val="300"/>
              </a:spcAft>
            </a:pPr>
            <a:r>
              <a:rPr lang="en-AU" sz="1400"/>
              <a:t>Ideas:</a:t>
            </a:r>
          </a:p>
          <a:p>
            <a:pPr lvl="2">
              <a:spcAft>
                <a:spcPts val="300"/>
              </a:spcAft>
            </a:pPr>
            <a:r>
              <a:rPr lang="en-AU" sz="1200"/>
              <a:t>Confidence level can be selected by performing a sensitivity analysis of case studies using different confidence levels</a:t>
            </a:r>
          </a:p>
          <a:p>
            <a:pPr lvl="2">
              <a:spcAft>
                <a:spcPts val="300"/>
              </a:spcAft>
            </a:pPr>
            <a:r>
              <a:rPr lang="en-AU" sz="1200"/>
              <a:t>Assessment of false-positives, true-positives, false-negatives and true-negatives</a:t>
            </a:r>
          </a:p>
          <a:p>
            <a:pPr lvl="2">
              <a:spcAft>
                <a:spcPts val="300"/>
              </a:spcAft>
            </a:pPr>
            <a:r>
              <a:rPr lang="en-AU" sz="1200">
                <a:cs typeface="Segoe UI Semilight"/>
              </a:rPr>
              <a:t>Different confidence levels for different horizons or load/generator types</a:t>
            </a:r>
          </a:p>
          <a:p>
            <a:pPr lvl="2">
              <a:spcAft>
                <a:spcPts val="300"/>
              </a:spcAft>
            </a:pPr>
            <a:r>
              <a:rPr lang="en-AU" sz="1200">
                <a:cs typeface="Segoe UI Semilight"/>
              </a:rPr>
              <a:t>Ultimately the approach to determining the confidence intervals should be tuned to be consistent with the reliability standard</a:t>
            </a:r>
          </a:p>
        </p:txBody>
      </p:sp>
      <p:sp>
        <p:nvSpPr>
          <p:cNvPr id="4" name="Slide Number Placeholder 3">
            <a:extLst>
              <a:ext uri="{FF2B5EF4-FFF2-40B4-BE49-F238E27FC236}">
                <a16:creationId xmlns:a16="http://schemas.microsoft.com/office/drawing/2014/main" id="{14DD742D-DB43-41D4-8A2A-3CEF706A03D6}"/>
              </a:ext>
            </a:extLst>
          </p:cNvPr>
          <p:cNvSpPr>
            <a:spLocks noGrp="1"/>
          </p:cNvSpPr>
          <p:nvPr>
            <p:ph type="sldNum" sz="quarter" idx="12"/>
          </p:nvPr>
        </p:nvSpPr>
        <p:spPr/>
        <p:txBody>
          <a:bodyPr/>
          <a:lstStyle/>
          <a:p>
            <a:fld id="{4EC81F68-4976-451A-B2E9-79BCBD2F70CC}" type="slidenum">
              <a:rPr lang="en-AU" smtClean="0"/>
              <a:t>11</a:t>
            </a:fld>
            <a:endParaRPr lang="en-AU"/>
          </a:p>
        </p:txBody>
      </p:sp>
    </p:spTree>
    <p:extLst>
      <p:ext uri="{BB962C8B-B14F-4D97-AF65-F5344CB8AC3E}">
        <p14:creationId xmlns:p14="http://schemas.microsoft.com/office/powerpoint/2010/main" val="1199077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55328-E3B4-4806-A920-AA5698450DFD}"/>
              </a:ext>
            </a:extLst>
          </p:cNvPr>
          <p:cNvSpPr>
            <a:spLocks noGrp="1"/>
          </p:cNvSpPr>
          <p:nvPr>
            <p:ph type="title"/>
          </p:nvPr>
        </p:nvSpPr>
        <p:spPr/>
        <p:txBody>
          <a:bodyPr>
            <a:normAutofit/>
          </a:bodyPr>
          <a:lstStyle/>
          <a:p>
            <a:r>
              <a:rPr lang="en-AU"/>
              <a:t>Accounting for uncertainty</a:t>
            </a:r>
          </a:p>
        </p:txBody>
      </p:sp>
      <p:sp>
        <p:nvSpPr>
          <p:cNvPr id="3" name="Content Placeholder 2">
            <a:extLst>
              <a:ext uri="{FF2B5EF4-FFF2-40B4-BE49-F238E27FC236}">
                <a16:creationId xmlns:a16="http://schemas.microsoft.com/office/drawing/2014/main" id="{B39467DB-4FFE-44FE-9DDF-1E5FFE7B28D0}"/>
              </a:ext>
            </a:extLst>
          </p:cNvPr>
          <p:cNvSpPr>
            <a:spLocks noGrp="1"/>
          </p:cNvSpPr>
          <p:nvPr>
            <p:ph idx="1"/>
          </p:nvPr>
        </p:nvSpPr>
        <p:spPr>
          <a:xfrm>
            <a:off x="235527" y="1726777"/>
            <a:ext cx="11694382" cy="4351338"/>
          </a:xfrm>
        </p:spPr>
        <p:txBody>
          <a:bodyPr vert="horz" lIns="91440" tIns="45720" rIns="91440" bIns="45720" rtlCol="0" anchor="t">
            <a:normAutofit/>
          </a:bodyPr>
          <a:lstStyle/>
          <a:p>
            <a:r>
              <a:rPr lang="en-AU">
                <a:cs typeface="Segoe UI Semilight"/>
              </a:rPr>
              <a:t>Preliminary numbers for the </a:t>
            </a:r>
            <a:r>
              <a:rPr lang="en-AU" err="1">
                <a:cs typeface="Segoe UI Semilight"/>
              </a:rPr>
              <a:t>PoC</a:t>
            </a:r>
            <a:r>
              <a:rPr lang="en-AU">
                <a:cs typeface="Segoe UI Semilight"/>
              </a:rPr>
              <a:t> scenario (30/12/2019 14:30) showing the reliability margin for the load forecast under different confidence levels and different forecast horizons. </a:t>
            </a:r>
            <a:r>
              <a:rPr lang="en-AU">
                <a:solidFill>
                  <a:srgbClr val="FF0000"/>
                </a:solidFill>
                <a:cs typeface="Segoe UI Semilight"/>
              </a:rPr>
              <a:t>These numbers WILL change as the modelling is refined.</a:t>
            </a:r>
          </a:p>
          <a:p>
            <a:pPr lvl="1"/>
            <a:endParaRPr lang="en-AU">
              <a:highlight>
                <a:srgbClr val="FFFF00"/>
              </a:highlight>
            </a:endParaRPr>
          </a:p>
          <a:p>
            <a:pPr lvl="1"/>
            <a:endParaRPr lang="en-AU">
              <a:highlight>
                <a:srgbClr val="FFFF00"/>
              </a:highlight>
              <a:cs typeface="Segoe UI Semilight"/>
            </a:endParaRPr>
          </a:p>
        </p:txBody>
      </p:sp>
      <p:sp>
        <p:nvSpPr>
          <p:cNvPr id="4" name="Slide Number Placeholder 3">
            <a:extLst>
              <a:ext uri="{FF2B5EF4-FFF2-40B4-BE49-F238E27FC236}">
                <a16:creationId xmlns:a16="http://schemas.microsoft.com/office/drawing/2014/main" id="{14DD742D-DB43-41D4-8A2A-3CEF706A03D6}"/>
              </a:ext>
            </a:extLst>
          </p:cNvPr>
          <p:cNvSpPr>
            <a:spLocks noGrp="1"/>
          </p:cNvSpPr>
          <p:nvPr>
            <p:ph type="sldNum" sz="quarter" idx="12"/>
          </p:nvPr>
        </p:nvSpPr>
        <p:spPr/>
        <p:txBody>
          <a:bodyPr/>
          <a:lstStyle/>
          <a:p>
            <a:fld id="{4EC81F68-4976-451A-B2E9-79BCBD2F70CC}" type="slidenum">
              <a:rPr lang="en-AU" smtClean="0"/>
              <a:t>12</a:t>
            </a:fld>
            <a:endParaRPr lang="en-AU"/>
          </a:p>
        </p:txBody>
      </p:sp>
      <p:graphicFrame>
        <p:nvGraphicFramePr>
          <p:cNvPr id="5" name="Table 5">
            <a:extLst>
              <a:ext uri="{FF2B5EF4-FFF2-40B4-BE49-F238E27FC236}">
                <a16:creationId xmlns:a16="http://schemas.microsoft.com/office/drawing/2014/main" id="{ABDF65A1-361E-4B53-95D7-A72BC78B0BD2}"/>
              </a:ext>
            </a:extLst>
          </p:cNvPr>
          <p:cNvGraphicFramePr>
            <a:graphicFrameLocks noGrp="1"/>
          </p:cNvGraphicFramePr>
          <p:nvPr>
            <p:extLst>
              <p:ext uri="{D42A27DB-BD31-4B8C-83A1-F6EECF244321}">
                <p14:modId xmlns:p14="http://schemas.microsoft.com/office/powerpoint/2010/main" val="2459227453"/>
              </p:ext>
            </p:extLst>
          </p:nvPr>
        </p:nvGraphicFramePr>
        <p:xfrm>
          <a:off x="149468" y="3470103"/>
          <a:ext cx="11922347" cy="2595880"/>
        </p:xfrm>
        <a:graphic>
          <a:graphicData uri="http://schemas.openxmlformats.org/drawingml/2006/table">
            <a:tbl>
              <a:tblPr firstRow="1" bandRow="1">
                <a:tableStyleId>{5C22544A-7EE6-4342-B048-85BDC9FD1C3A}</a:tableStyleId>
              </a:tblPr>
              <a:tblGrid>
                <a:gridCol w="2029046">
                  <a:extLst>
                    <a:ext uri="{9D8B030D-6E8A-4147-A177-3AD203B41FA5}">
                      <a16:colId xmlns:a16="http://schemas.microsoft.com/office/drawing/2014/main" val="3618707266"/>
                    </a:ext>
                  </a:extLst>
                </a:gridCol>
                <a:gridCol w="1169579">
                  <a:extLst>
                    <a:ext uri="{9D8B030D-6E8A-4147-A177-3AD203B41FA5}">
                      <a16:colId xmlns:a16="http://schemas.microsoft.com/office/drawing/2014/main" val="2725748615"/>
                    </a:ext>
                  </a:extLst>
                </a:gridCol>
                <a:gridCol w="1036674">
                  <a:extLst>
                    <a:ext uri="{9D8B030D-6E8A-4147-A177-3AD203B41FA5}">
                      <a16:colId xmlns:a16="http://schemas.microsoft.com/office/drawing/2014/main" val="2627252419"/>
                    </a:ext>
                  </a:extLst>
                </a:gridCol>
                <a:gridCol w="1116418">
                  <a:extLst>
                    <a:ext uri="{9D8B030D-6E8A-4147-A177-3AD203B41FA5}">
                      <a16:colId xmlns:a16="http://schemas.microsoft.com/office/drawing/2014/main" val="313212551"/>
                    </a:ext>
                  </a:extLst>
                </a:gridCol>
                <a:gridCol w="1202914">
                  <a:extLst>
                    <a:ext uri="{9D8B030D-6E8A-4147-A177-3AD203B41FA5}">
                      <a16:colId xmlns:a16="http://schemas.microsoft.com/office/drawing/2014/main" val="3102861836"/>
                    </a:ext>
                  </a:extLst>
                </a:gridCol>
                <a:gridCol w="1030327">
                  <a:extLst>
                    <a:ext uri="{9D8B030D-6E8A-4147-A177-3AD203B41FA5}">
                      <a16:colId xmlns:a16="http://schemas.microsoft.com/office/drawing/2014/main" val="558267165"/>
                    </a:ext>
                  </a:extLst>
                </a:gridCol>
                <a:gridCol w="1107558">
                  <a:extLst>
                    <a:ext uri="{9D8B030D-6E8A-4147-A177-3AD203B41FA5}">
                      <a16:colId xmlns:a16="http://schemas.microsoft.com/office/drawing/2014/main" val="486853391"/>
                    </a:ext>
                  </a:extLst>
                </a:gridCol>
                <a:gridCol w="1025123">
                  <a:extLst>
                    <a:ext uri="{9D8B030D-6E8A-4147-A177-3AD203B41FA5}">
                      <a16:colId xmlns:a16="http://schemas.microsoft.com/office/drawing/2014/main" val="1304340313"/>
                    </a:ext>
                  </a:extLst>
                </a:gridCol>
                <a:gridCol w="1102354">
                  <a:extLst>
                    <a:ext uri="{9D8B030D-6E8A-4147-A177-3AD203B41FA5}">
                      <a16:colId xmlns:a16="http://schemas.microsoft.com/office/drawing/2014/main" val="3638595720"/>
                    </a:ext>
                  </a:extLst>
                </a:gridCol>
                <a:gridCol w="1102354">
                  <a:extLst>
                    <a:ext uri="{9D8B030D-6E8A-4147-A177-3AD203B41FA5}">
                      <a16:colId xmlns:a16="http://schemas.microsoft.com/office/drawing/2014/main" val="2187061214"/>
                    </a:ext>
                  </a:extLst>
                </a:gridCol>
              </a:tblGrid>
              <a:tr h="370840">
                <a:tc>
                  <a:txBody>
                    <a:bodyPr/>
                    <a:lstStyle/>
                    <a:p>
                      <a:r>
                        <a:rPr lang="en-AU"/>
                        <a:t>Region</a:t>
                      </a:r>
                    </a:p>
                  </a:txBody>
                  <a:tcPr/>
                </a:tc>
                <a:tc gridSpan="3">
                  <a:txBody>
                    <a:bodyPr/>
                    <a:lstStyle/>
                    <a:p>
                      <a:r>
                        <a:rPr lang="en-AU"/>
                        <a:t>4hrs ahead</a:t>
                      </a:r>
                    </a:p>
                  </a:txBody>
                  <a:tcPr/>
                </a:tc>
                <a:tc hMerge="1">
                  <a:txBody>
                    <a:bodyPr/>
                    <a:lstStyle/>
                    <a:p>
                      <a:endParaRPr lang="en-AU"/>
                    </a:p>
                  </a:txBody>
                  <a:tcPr/>
                </a:tc>
                <a:tc hMerge="1">
                  <a:txBody>
                    <a:bodyPr/>
                    <a:lstStyle/>
                    <a:p>
                      <a:endParaRPr lang="en-AU"/>
                    </a:p>
                  </a:txBody>
                  <a:tcPr/>
                </a:tc>
                <a:tc gridSpan="3">
                  <a:txBody>
                    <a:bodyPr/>
                    <a:lstStyle/>
                    <a:p>
                      <a:r>
                        <a:rPr lang="en-AU"/>
                        <a:t>24hrs ahead</a:t>
                      </a:r>
                    </a:p>
                  </a:txBody>
                  <a:tcPr/>
                </a:tc>
                <a:tc hMerge="1">
                  <a:txBody>
                    <a:bodyPr/>
                    <a:lstStyle/>
                    <a:p>
                      <a:endParaRPr lang="en-AU"/>
                    </a:p>
                  </a:txBody>
                  <a:tcPr/>
                </a:tc>
                <a:tc hMerge="1">
                  <a:txBody>
                    <a:bodyPr/>
                    <a:lstStyle/>
                    <a:p>
                      <a:endParaRPr lang="en-AU"/>
                    </a:p>
                  </a:txBody>
                  <a:tcPr/>
                </a:tc>
                <a:tc gridSpan="3">
                  <a:txBody>
                    <a:bodyPr/>
                    <a:lstStyle/>
                    <a:p>
                      <a:r>
                        <a:rPr lang="en-AU"/>
                        <a:t>7days ahead</a:t>
                      </a:r>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232545915"/>
                  </a:ext>
                </a:extLst>
              </a:tr>
              <a:tr h="370840">
                <a:tc>
                  <a:txBody>
                    <a:bodyPr/>
                    <a:lstStyle/>
                    <a:p>
                      <a:pPr algn="r"/>
                      <a:r>
                        <a:rPr lang="en-AU"/>
                        <a:t>Confidence level</a:t>
                      </a:r>
                    </a:p>
                  </a:txBody>
                  <a:tcPr>
                    <a:solidFill>
                      <a:schemeClr val="accent1">
                        <a:lumMod val="60000"/>
                        <a:lumOff val="40000"/>
                      </a:schemeClr>
                    </a:solidFill>
                  </a:tcPr>
                </a:tc>
                <a:tc>
                  <a:txBody>
                    <a:bodyPr/>
                    <a:lstStyle/>
                    <a:p>
                      <a:r>
                        <a:rPr lang="en-AU"/>
                        <a:t>90%</a:t>
                      </a:r>
                    </a:p>
                  </a:txBody>
                  <a:tcPr>
                    <a:solidFill>
                      <a:schemeClr val="accent1">
                        <a:lumMod val="60000"/>
                        <a:lumOff val="40000"/>
                      </a:schemeClr>
                    </a:solidFill>
                  </a:tcPr>
                </a:tc>
                <a:tc>
                  <a:txBody>
                    <a:bodyPr/>
                    <a:lstStyle/>
                    <a:p>
                      <a:r>
                        <a:rPr lang="en-AU"/>
                        <a:t>95%</a:t>
                      </a:r>
                    </a:p>
                  </a:txBody>
                  <a:tcPr>
                    <a:solidFill>
                      <a:schemeClr val="accent1">
                        <a:lumMod val="60000"/>
                        <a:lumOff val="40000"/>
                      </a:schemeClr>
                    </a:solidFill>
                  </a:tcPr>
                </a:tc>
                <a:tc>
                  <a:txBody>
                    <a:bodyPr/>
                    <a:lstStyle/>
                    <a:p>
                      <a:r>
                        <a:rPr lang="en-AU"/>
                        <a:t>99%</a:t>
                      </a:r>
                    </a:p>
                  </a:txBody>
                  <a:tcPr>
                    <a:solidFill>
                      <a:schemeClr val="accent1">
                        <a:lumMod val="60000"/>
                        <a:lumOff val="40000"/>
                      </a:schemeClr>
                    </a:solidFill>
                  </a:tcPr>
                </a:tc>
                <a:tc>
                  <a:txBody>
                    <a:bodyPr/>
                    <a:lstStyle/>
                    <a:p>
                      <a:r>
                        <a:rPr lang="en-AU"/>
                        <a:t>90%</a:t>
                      </a:r>
                    </a:p>
                  </a:txBody>
                  <a:tcPr>
                    <a:solidFill>
                      <a:schemeClr val="accent1">
                        <a:lumMod val="60000"/>
                        <a:lumOff val="40000"/>
                      </a:schemeClr>
                    </a:solidFill>
                  </a:tcPr>
                </a:tc>
                <a:tc>
                  <a:txBody>
                    <a:bodyPr/>
                    <a:lstStyle/>
                    <a:p>
                      <a:r>
                        <a:rPr lang="en-AU"/>
                        <a:t>95%</a:t>
                      </a:r>
                    </a:p>
                  </a:txBody>
                  <a:tcPr>
                    <a:solidFill>
                      <a:schemeClr val="accent1">
                        <a:lumMod val="60000"/>
                        <a:lumOff val="40000"/>
                      </a:schemeClr>
                    </a:solidFill>
                  </a:tcPr>
                </a:tc>
                <a:tc>
                  <a:txBody>
                    <a:bodyPr/>
                    <a:lstStyle/>
                    <a:p>
                      <a:r>
                        <a:rPr lang="en-AU"/>
                        <a:t>99%</a:t>
                      </a:r>
                    </a:p>
                  </a:txBody>
                  <a:tcPr>
                    <a:solidFill>
                      <a:schemeClr val="accent1">
                        <a:lumMod val="60000"/>
                        <a:lumOff val="40000"/>
                      </a:schemeClr>
                    </a:solidFill>
                  </a:tcPr>
                </a:tc>
                <a:tc>
                  <a:txBody>
                    <a:bodyPr/>
                    <a:lstStyle/>
                    <a:p>
                      <a:r>
                        <a:rPr lang="en-AU"/>
                        <a:t>90%</a:t>
                      </a:r>
                    </a:p>
                  </a:txBody>
                  <a:tcPr>
                    <a:solidFill>
                      <a:schemeClr val="accent1">
                        <a:lumMod val="60000"/>
                        <a:lumOff val="40000"/>
                      </a:schemeClr>
                    </a:solidFill>
                  </a:tcPr>
                </a:tc>
                <a:tc>
                  <a:txBody>
                    <a:bodyPr/>
                    <a:lstStyle/>
                    <a:p>
                      <a:r>
                        <a:rPr lang="en-AU"/>
                        <a:t>95%</a:t>
                      </a:r>
                    </a:p>
                  </a:txBody>
                  <a:tcPr>
                    <a:solidFill>
                      <a:schemeClr val="accent1">
                        <a:lumMod val="60000"/>
                        <a:lumOff val="40000"/>
                      </a:schemeClr>
                    </a:solidFill>
                  </a:tcPr>
                </a:tc>
                <a:tc>
                  <a:txBody>
                    <a:bodyPr/>
                    <a:lstStyle/>
                    <a:p>
                      <a:r>
                        <a:rPr lang="en-AU"/>
                        <a:t>99%</a:t>
                      </a:r>
                    </a:p>
                  </a:txBody>
                  <a:tcPr>
                    <a:solidFill>
                      <a:schemeClr val="accent1">
                        <a:lumMod val="60000"/>
                        <a:lumOff val="40000"/>
                      </a:schemeClr>
                    </a:solidFill>
                  </a:tcPr>
                </a:tc>
                <a:extLst>
                  <a:ext uri="{0D108BD9-81ED-4DB2-BD59-A6C34878D82A}">
                    <a16:rowId xmlns:a16="http://schemas.microsoft.com/office/drawing/2014/main" val="4292038914"/>
                  </a:ext>
                </a:extLst>
              </a:tr>
              <a:tr h="370840">
                <a:tc>
                  <a:txBody>
                    <a:bodyPr/>
                    <a:lstStyle/>
                    <a:p>
                      <a:r>
                        <a:rPr lang="en-AU"/>
                        <a:t>QLD</a:t>
                      </a:r>
                    </a:p>
                  </a:txBody>
                  <a:tcPr/>
                </a:tc>
                <a:tc>
                  <a:txBody>
                    <a:bodyPr/>
                    <a:lstStyle/>
                    <a:p>
                      <a:r>
                        <a:rPr lang="en-AU"/>
                        <a:t>270MW</a:t>
                      </a:r>
                    </a:p>
                  </a:txBody>
                  <a:tcPr/>
                </a:tc>
                <a:tc>
                  <a:txBody>
                    <a:bodyPr/>
                    <a:lstStyle/>
                    <a:p>
                      <a:r>
                        <a:rPr lang="en-AU"/>
                        <a:t>370MW</a:t>
                      </a:r>
                    </a:p>
                  </a:txBody>
                  <a:tcPr/>
                </a:tc>
                <a:tc>
                  <a:txBody>
                    <a:bodyPr/>
                    <a:lstStyle/>
                    <a:p>
                      <a:r>
                        <a:rPr lang="en-AU"/>
                        <a:t>890MW</a:t>
                      </a:r>
                    </a:p>
                  </a:txBody>
                  <a:tcPr/>
                </a:tc>
                <a:tc>
                  <a:txBody>
                    <a:bodyPr/>
                    <a:lstStyle/>
                    <a:p>
                      <a:r>
                        <a:rPr lang="en-AU"/>
                        <a:t>300MW</a:t>
                      </a:r>
                    </a:p>
                  </a:txBody>
                  <a:tcPr/>
                </a:tc>
                <a:tc>
                  <a:txBody>
                    <a:bodyPr/>
                    <a:lstStyle/>
                    <a:p>
                      <a:r>
                        <a:rPr lang="en-AU"/>
                        <a:t>400MW</a:t>
                      </a:r>
                    </a:p>
                  </a:txBody>
                  <a:tcPr/>
                </a:tc>
                <a:tc>
                  <a:txBody>
                    <a:bodyPr/>
                    <a:lstStyle/>
                    <a:p>
                      <a:r>
                        <a:rPr lang="en-AU"/>
                        <a:t>930MW</a:t>
                      </a:r>
                    </a:p>
                  </a:txBody>
                  <a:tcPr/>
                </a:tc>
                <a:tc>
                  <a:txBody>
                    <a:bodyPr/>
                    <a:lstStyle/>
                    <a:p>
                      <a:r>
                        <a:rPr lang="en-AU"/>
                        <a:t>380MW</a:t>
                      </a:r>
                    </a:p>
                  </a:txBody>
                  <a:tcPr/>
                </a:tc>
                <a:tc>
                  <a:txBody>
                    <a:bodyPr/>
                    <a:lstStyle/>
                    <a:p>
                      <a:r>
                        <a:rPr lang="en-AU"/>
                        <a:t>620MW</a:t>
                      </a:r>
                    </a:p>
                  </a:txBody>
                  <a:tcPr/>
                </a:tc>
                <a:tc>
                  <a:txBody>
                    <a:bodyPr/>
                    <a:lstStyle/>
                    <a:p>
                      <a:r>
                        <a:rPr lang="en-AU"/>
                        <a:t>1130MW</a:t>
                      </a:r>
                    </a:p>
                  </a:txBody>
                  <a:tcPr/>
                </a:tc>
                <a:extLst>
                  <a:ext uri="{0D108BD9-81ED-4DB2-BD59-A6C34878D82A}">
                    <a16:rowId xmlns:a16="http://schemas.microsoft.com/office/drawing/2014/main" val="3050895450"/>
                  </a:ext>
                </a:extLst>
              </a:tr>
              <a:tr h="370840">
                <a:tc>
                  <a:txBody>
                    <a:bodyPr/>
                    <a:lstStyle/>
                    <a:p>
                      <a:r>
                        <a:rPr lang="en-AU"/>
                        <a:t>NSW</a:t>
                      </a:r>
                    </a:p>
                  </a:txBody>
                  <a:tcPr/>
                </a:tc>
                <a:tc>
                  <a:txBody>
                    <a:bodyPr/>
                    <a:lstStyle/>
                    <a:p>
                      <a:r>
                        <a:rPr lang="en-AU"/>
                        <a:t>390MW</a:t>
                      </a:r>
                    </a:p>
                  </a:txBody>
                  <a:tcPr/>
                </a:tc>
                <a:tc>
                  <a:txBody>
                    <a:bodyPr/>
                    <a:lstStyle/>
                    <a:p>
                      <a:r>
                        <a:rPr lang="en-AU"/>
                        <a:t>590MW</a:t>
                      </a:r>
                    </a:p>
                  </a:txBody>
                  <a:tcPr/>
                </a:tc>
                <a:tc>
                  <a:txBody>
                    <a:bodyPr/>
                    <a:lstStyle/>
                    <a:p>
                      <a:r>
                        <a:rPr lang="en-AU"/>
                        <a:t>1100MW</a:t>
                      </a:r>
                    </a:p>
                  </a:txBody>
                  <a:tcPr/>
                </a:tc>
                <a:tc>
                  <a:txBody>
                    <a:bodyPr/>
                    <a:lstStyle/>
                    <a:p>
                      <a:r>
                        <a:rPr lang="en-AU"/>
                        <a:t>400MW</a:t>
                      </a:r>
                    </a:p>
                  </a:txBody>
                  <a:tcPr/>
                </a:tc>
                <a:tc>
                  <a:txBody>
                    <a:bodyPr/>
                    <a:lstStyle/>
                    <a:p>
                      <a:r>
                        <a:rPr lang="en-AU"/>
                        <a:t>600MW</a:t>
                      </a:r>
                    </a:p>
                  </a:txBody>
                  <a:tcPr/>
                </a:tc>
                <a:tc>
                  <a:txBody>
                    <a:bodyPr/>
                    <a:lstStyle/>
                    <a:p>
                      <a:r>
                        <a:rPr lang="en-AU"/>
                        <a:t>1140MW</a:t>
                      </a:r>
                    </a:p>
                  </a:txBody>
                  <a:tcPr/>
                </a:tc>
                <a:tc>
                  <a:txBody>
                    <a:bodyPr/>
                    <a:lstStyle/>
                    <a:p>
                      <a:r>
                        <a:rPr lang="en-AU"/>
                        <a:t>460MW</a:t>
                      </a:r>
                    </a:p>
                  </a:txBody>
                  <a:tcPr/>
                </a:tc>
                <a:tc>
                  <a:txBody>
                    <a:bodyPr/>
                    <a:lstStyle/>
                    <a:p>
                      <a:r>
                        <a:rPr lang="en-AU"/>
                        <a:t>790MW</a:t>
                      </a:r>
                    </a:p>
                  </a:txBody>
                  <a:tcPr/>
                </a:tc>
                <a:tc>
                  <a:txBody>
                    <a:bodyPr/>
                    <a:lstStyle/>
                    <a:p>
                      <a:r>
                        <a:rPr lang="en-AU"/>
                        <a:t>1770MW</a:t>
                      </a:r>
                    </a:p>
                  </a:txBody>
                  <a:tcPr/>
                </a:tc>
                <a:extLst>
                  <a:ext uri="{0D108BD9-81ED-4DB2-BD59-A6C34878D82A}">
                    <a16:rowId xmlns:a16="http://schemas.microsoft.com/office/drawing/2014/main" val="1549856346"/>
                  </a:ext>
                </a:extLst>
              </a:tr>
              <a:tr h="370840">
                <a:tc>
                  <a:txBody>
                    <a:bodyPr/>
                    <a:lstStyle/>
                    <a:p>
                      <a:r>
                        <a:rPr lang="en-AU"/>
                        <a:t>VIC</a:t>
                      </a:r>
                    </a:p>
                  </a:txBody>
                  <a:tcPr/>
                </a:tc>
                <a:tc>
                  <a:txBody>
                    <a:bodyPr/>
                    <a:lstStyle/>
                    <a:p>
                      <a:r>
                        <a:rPr lang="en-AU"/>
                        <a:t>360MW</a:t>
                      </a:r>
                    </a:p>
                  </a:txBody>
                  <a:tcPr/>
                </a:tc>
                <a:tc>
                  <a:txBody>
                    <a:bodyPr/>
                    <a:lstStyle/>
                    <a:p>
                      <a:r>
                        <a:rPr lang="en-AU"/>
                        <a:t>550MW</a:t>
                      </a:r>
                    </a:p>
                  </a:txBody>
                  <a:tcPr/>
                </a:tc>
                <a:tc>
                  <a:txBody>
                    <a:bodyPr/>
                    <a:lstStyle/>
                    <a:p>
                      <a:r>
                        <a:rPr lang="en-AU">
                          <a:highlight>
                            <a:srgbClr val="FFFF00"/>
                          </a:highlight>
                        </a:rPr>
                        <a:t>1120MW</a:t>
                      </a:r>
                    </a:p>
                  </a:txBody>
                  <a:tcPr/>
                </a:tc>
                <a:tc>
                  <a:txBody>
                    <a:bodyPr/>
                    <a:lstStyle/>
                    <a:p>
                      <a:r>
                        <a:rPr lang="en-AU"/>
                        <a:t>380MW</a:t>
                      </a:r>
                    </a:p>
                  </a:txBody>
                  <a:tcPr/>
                </a:tc>
                <a:tc>
                  <a:txBody>
                    <a:bodyPr/>
                    <a:lstStyle/>
                    <a:p>
                      <a:r>
                        <a:rPr lang="en-AU"/>
                        <a:t>570MW</a:t>
                      </a:r>
                    </a:p>
                  </a:txBody>
                  <a:tcPr/>
                </a:tc>
                <a:tc>
                  <a:txBody>
                    <a:bodyPr/>
                    <a:lstStyle/>
                    <a:p>
                      <a:r>
                        <a:rPr lang="en-AU">
                          <a:highlight>
                            <a:srgbClr val="FFFF00"/>
                          </a:highlight>
                        </a:rPr>
                        <a:t>1160MW</a:t>
                      </a:r>
                    </a:p>
                  </a:txBody>
                  <a:tcPr/>
                </a:tc>
                <a:tc>
                  <a:txBody>
                    <a:bodyPr/>
                    <a:lstStyle/>
                    <a:p>
                      <a:r>
                        <a:rPr lang="en-AU"/>
                        <a:t>440MW</a:t>
                      </a:r>
                    </a:p>
                  </a:txBody>
                  <a:tcPr/>
                </a:tc>
                <a:tc>
                  <a:txBody>
                    <a:bodyPr/>
                    <a:lstStyle/>
                    <a:p>
                      <a:r>
                        <a:rPr lang="en-AU"/>
                        <a:t>750MW</a:t>
                      </a:r>
                    </a:p>
                  </a:txBody>
                  <a:tcPr/>
                </a:tc>
                <a:tc>
                  <a:txBody>
                    <a:bodyPr/>
                    <a:lstStyle/>
                    <a:p>
                      <a:r>
                        <a:rPr lang="en-AU">
                          <a:highlight>
                            <a:srgbClr val="FFFF00"/>
                          </a:highlight>
                        </a:rPr>
                        <a:t>1810MW</a:t>
                      </a:r>
                    </a:p>
                  </a:txBody>
                  <a:tcPr/>
                </a:tc>
                <a:extLst>
                  <a:ext uri="{0D108BD9-81ED-4DB2-BD59-A6C34878D82A}">
                    <a16:rowId xmlns:a16="http://schemas.microsoft.com/office/drawing/2014/main" val="1974671089"/>
                  </a:ext>
                </a:extLst>
              </a:tr>
              <a:tr h="370840">
                <a:tc>
                  <a:txBody>
                    <a:bodyPr/>
                    <a:lstStyle/>
                    <a:p>
                      <a:r>
                        <a:rPr lang="en-AU"/>
                        <a:t>SA</a:t>
                      </a:r>
                    </a:p>
                  </a:txBody>
                  <a:tcPr/>
                </a:tc>
                <a:tc>
                  <a:txBody>
                    <a:bodyPr/>
                    <a:lstStyle/>
                    <a:p>
                      <a:r>
                        <a:rPr lang="en-AU"/>
                        <a:t>110MW</a:t>
                      </a:r>
                    </a:p>
                  </a:txBody>
                  <a:tcPr/>
                </a:tc>
                <a:tc>
                  <a:txBody>
                    <a:bodyPr/>
                    <a:lstStyle/>
                    <a:p>
                      <a:r>
                        <a:rPr lang="en-AU"/>
                        <a:t>180MW</a:t>
                      </a:r>
                    </a:p>
                  </a:txBody>
                  <a:tcPr/>
                </a:tc>
                <a:tc>
                  <a:txBody>
                    <a:bodyPr/>
                    <a:lstStyle/>
                    <a:p>
                      <a:r>
                        <a:rPr lang="en-AU">
                          <a:highlight>
                            <a:srgbClr val="00FF00"/>
                          </a:highlight>
                        </a:rPr>
                        <a:t>400MW</a:t>
                      </a:r>
                    </a:p>
                  </a:txBody>
                  <a:tcPr/>
                </a:tc>
                <a:tc>
                  <a:txBody>
                    <a:bodyPr/>
                    <a:lstStyle/>
                    <a:p>
                      <a:r>
                        <a:rPr lang="en-AU"/>
                        <a:t>120MW</a:t>
                      </a:r>
                    </a:p>
                  </a:txBody>
                  <a:tcPr/>
                </a:tc>
                <a:tc>
                  <a:txBody>
                    <a:bodyPr/>
                    <a:lstStyle/>
                    <a:p>
                      <a:r>
                        <a:rPr lang="en-AU"/>
                        <a:t>200MW</a:t>
                      </a:r>
                    </a:p>
                  </a:txBody>
                  <a:tcPr/>
                </a:tc>
                <a:tc>
                  <a:txBody>
                    <a:bodyPr/>
                    <a:lstStyle/>
                    <a:p>
                      <a:r>
                        <a:rPr lang="en-AU">
                          <a:highlight>
                            <a:srgbClr val="00FF00"/>
                          </a:highlight>
                        </a:rPr>
                        <a:t>410MW</a:t>
                      </a:r>
                    </a:p>
                  </a:txBody>
                  <a:tcPr/>
                </a:tc>
                <a:tc>
                  <a:txBody>
                    <a:bodyPr/>
                    <a:lstStyle/>
                    <a:p>
                      <a:r>
                        <a:rPr lang="en-AU"/>
                        <a:t>150MW</a:t>
                      </a:r>
                    </a:p>
                  </a:txBody>
                  <a:tcPr/>
                </a:tc>
                <a:tc>
                  <a:txBody>
                    <a:bodyPr/>
                    <a:lstStyle/>
                    <a:p>
                      <a:r>
                        <a:rPr lang="en-AU"/>
                        <a:t>240MW</a:t>
                      </a:r>
                    </a:p>
                  </a:txBody>
                  <a:tcPr/>
                </a:tc>
                <a:tc>
                  <a:txBody>
                    <a:bodyPr/>
                    <a:lstStyle/>
                    <a:p>
                      <a:r>
                        <a:rPr lang="en-AU">
                          <a:highlight>
                            <a:srgbClr val="00FF00"/>
                          </a:highlight>
                        </a:rPr>
                        <a:t>540MW</a:t>
                      </a:r>
                    </a:p>
                  </a:txBody>
                  <a:tcPr/>
                </a:tc>
                <a:extLst>
                  <a:ext uri="{0D108BD9-81ED-4DB2-BD59-A6C34878D82A}">
                    <a16:rowId xmlns:a16="http://schemas.microsoft.com/office/drawing/2014/main" val="3868609680"/>
                  </a:ext>
                </a:extLst>
              </a:tr>
              <a:tr h="370840">
                <a:tc>
                  <a:txBody>
                    <a:bodyPr/>
                    <a:lstStyle/>
                    <a:p>
                      <a:r>
                        <a:rPr lang="en-AU"/>
                        <a:t>TAS</a:t>
                      </a:r>
                    </a:p>
                  </a:txBody>
                  <a:tcPr/>
                </a:tc>
                <a:tc>
                  <a:txBody>
                    <a:bodyPr/>
                    <a:lstStyle/>
                    <a:p>
                      <a:r>
                        <a:rPr lang="en-AU"/>
                        <a:t>100MW</a:t>
                      </a:r>
                    </a:p>
                  </a:txBody>
                  <a:tcPr/>
                </a:tc>
                <a:tc>
                  <a:txBody>
                    <a:bodyPr/>
                    <a:lstStyle/>
                    <a:p>
                      <a:r>
                        <a:rPr lang="en-AU"/>
                        <a:t>160MW</a:t>
                      </a:r>
                    </a:p>
                  </a:txBody>
                  <a:tcPr/>
                </a:tc>
                <a:tc>
                  <a:txBody>
                    <a:bodyPr/>
                    <a:lstStyle/>
                    <a:p>
                      <a:r>
                        <a:rPr lang="en-AU"/>
                        <a:t>650MW</a:t>
                      </a:r>
                    </a:p>
                  </a:txBody>
                  <a:tcPr/>
                </a:tc>
                <a:tc>
                  <a:txBody>
                    <a:bodyPr/>
                    <a:lstStyle/>
                    <a:p>
                      <a:r>
                        <a:rPr lang="en-AU"/>
                        <a:t>140MW</a:t>
                      </a:r>
                    </a:p>
                  </a:txBody>
                  <a:tcPr/>
                </a:tc>
                <a:tc>
                  <a:txBody>
                    <a:bodyPr/>
                    <a:lstStyle/>
                    <a:p>
                      <a:r>
                        <a:rPr lang="en-AU"/>
                        <a:t>190MW</a:t>
                      </a:r>
                    </a:p>
                  </a:txBody>
                  <a:tcPr/>
                </a:tc>
                <a:tc>
                  <a:txBody>
                    <a:bodyPr/>
                    <a:lstStyle/>
                    <a:p>
                      <a:r>
                        <a:rPr lang="en-AU"/>
                        <a:t>660MW</a:t>
                      </a:r>
                    </a:p>
                  </a:txBody>
                  <a:tcPr/>
                </a:tc>
                <a:tc>
                  <a:txBody>
                    <a:bodyPr/>
                    <a:lstStyle/>
                    <a:p>
                      <a:r>
                        <a:rPr lang="en-AU"/>
                        <a:t>140MW</a:t>
                      </a:r>
                    </a:p>
                  </a:txBody>
                  <a:tcPr/>
                </a:tc>
                <a:tc>
                  <a:txBody>
                    <a:bodyPr/>
                    <a:lstStyle/>
                    <a:p>
                      <a:r>
                        <a:rPr lang="en-AU"/>
                        <a:t>210MW</a:t>
                      </a:r>
                    </a:p>
                  </a:txBody>
                  <a:tcPr/>
                </a:tc>
                <a:tc>
                  <a:txBody>
                    <a:bodyPr/>
                    <a:lstStyle/>
                    <a:p>
                      <a:r>
                        <a:rPr lang="en-AU"/>
                        <a:t>710MW</a:t>
                      </a:r>
                    </a:p>
                  </a:txBody>
                  <a:tcPr/>
                </a:tc>
                <a:extLst>
                  <a:ext uri="{0D108BD9-81ED-4DB2-BD59-A6C34878D82A}">
                    <a16:rowId xmlns:a16="http://schemas.microsoft.com/office/drawing/2014/main" val="1255637367"/>
                  </a:ext>
                </a:extLst>
              </a:tr>
            </a:tbl>
          </a:graphicData>
        </a:graphic>
      </p:graphicFrame>
    </p:spTree>
    <p:extLst>
      <p:ext uri="{BB962C8B-B14F-4D97-AF65-F5344CB8AC3E}">
        <p14:creationId xmlns:p14="http://schemas.microsoft.com/office/powerpoint/2010/main" val="4241556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75B81-57A6-493D-8B47-CD1314DB50CB}"/>
              </a:ext>
            </a:extLst>
          </p:cNvPr>
          <p:cNvSpPr>
            <a:spLocks noGrp="1"/>
          </p:cNvSpPr>
          <p:nvPr>
            <p:ph type="title"/>
          </p:nvPr>
        </p:nvSpPr>
        <p:spPr/>
        <p:txBody>
          <a:bodyPr/>
          <a:lstStyle/>
          <a:p>
            <a:r>
              <a:rPr lang="en-AU"/>
              <a:t>The optimiser</a:t>
            </a:r>
          </a:p>
        </p:txBody>
      </p:sp>
      <p:sp>
        <p:nvSpPr>
          <p:cNvPr id="3" name="Content Placeholder 2">
            <a:extLst>
              <a:ext uri="{FF2B5EF4-FFF2-40B4-BE49-F238E27FC236}">
                <a16:creationId xmlns:a16="http://schemas.microsoft.com/office/drawing/2014/main" id="{5C5120AD-20E8-4DD0-9B4E-BA8E68D4B0F8}"/>
              </a:ext>
            </a:extLst>
          </p:cNvPr>
          <p:cNvSpPr>
            <a:spLocks noGrp="1"/>
          </p:cNvSpPr>
          <p:nvPr>
            <p:ph idx="1"/>
          </p:nvPr>
        </p:nvSpPr>
        <p:spPr/>
        <p:txBody>
          <a:bodyPr vert="horz" lIns="91440" tIns="45720" rIns="91440" bIns="45720" rtlCol="0" anchor="t">
            <a:normAutofit/>
          </a:bodyPr>
          <a:lstStyle/>
          <a:p>
            <a:r>
              <a:rPr lang="en-AU"/>
              <a:t>The optimiser engine will determine the most economic generation profile that would meet the load (50 POE demand plus Uncertainty Margin) subject to n-1 security (transmission plus generation) constraints + frequency control constraints (TBD)</a:t>
            </a:r>
          </a:p>
          <a:p>
            <a:r>
              <a:rPr lang="en-AU"/>
              <a:t>To prove that an off-the shelf software can be used to develop the network model and determine an appropriate generation dispatch profile</a:t>
            </a:r>
          </a:p>
          <a:p>
            <a:pPr lvl="1"/>
            <a:r>
              <a:rPr lang="en-AU"/>
              <a:t>Have reached out to some software vendors</a:t>
            </a:r>
          </a:p>
          <a:p>
            <a:endParaRPr lang="en-AU"/>
          </a:p>
        </p:txBody>
      </p:sp>
      <p:sp>
        <p:nvSpPr>
          <p:cNvPr id="4" name="Slide Number Placeholder 3">
            <a:extLst>
              <a:ext uri="{FF2B5EF4-FFF2-40B4-BE49-F238E27FC236}">
                <a16:creationId xmlns:a16="http://schemas.microsoft.com/office/drawing/2014/main" id="{D03482FC-451F-45C0-AD23-3A145887EB12}"/>
              </a:ext>
            </a:extLst>
          </p:cNvPr>
          <p:cNvSpPr>
            <a:spLocks noGrp="1"/>
          </p:cNvSpPr>
          <p:nvPr>
            <p:ph type="sldNum" sz="quarter" idx="12"/>
          </p:nvPr>
        </p:nvSpPr>
        <p:spPr/>
        <p:txBody>
          <a:bodyPr/>
          <a:lstStyle/>
          <a:p>
            <a:fld id="{4EC81F68-4976-451A-B2E9-79BCBD2F70CC}" type="slidenum">
              <a:rPr lang="en-AU" smtClean="0"/>
              <a:t>13</a:t>
            </a:fld>
            <a:endParaRPr lang="en-AU"/>
          </a:p>
        </p:txBody>
      </p:sp>
    </p:spTree>
    <p:extLst>
      <p:ext uri="{BB962C8B-B14F-4D97-AF65-F5344CB8AC3E}">
        <p14:creationId xmlns:p14="http://schemas.microsoft.com/office/powerpoint/2010/main" val="669827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877AF-0318-4502-B4F3-D34CA411C57A}"/>
              </a:ext>
            </a:extLst>
          </p:cNvPr>
          <p:cNvSpPr>
            <a:spLocks noGrp="1"/>
          </p:cNvSpPr>
          <p:nvPr>
            <p:ph type="title"/>
          </p:nvPr>
        </p:nvSpPr>
        <p:spPr>
          <a:xfrm>
            <a:off x="235527" y="136525"/>
            <a:ext cx="9874243" cy="1189039"/>
          </a:xfrm>
        </p:spPr>
        <p:txBody>
          <a:bodyPr>
            <a:normAutofit/>
          </a:bodyPr>
          <a:lstStyle/>
          <a:p>
            <a:r>
              <a:rPr lang="en-AU"/>
              <a:t>The optimiser – Progress to date</a:t>
            </a:r>
          </a:p>
        </p:txBody>
      </p:sp>
      <p:sp>
        <p:nvSpPr>
          <p:cNvPr id="3" name="Content Placeholder 2">
            <a:extLst>
              <a:ext uri="{FF2B5EF4-FFF2-40B4-BE49-F238E27FC236}">
                <a16:creationId xmlns:a16="http://schemas.microsoft.com/office/drawing/2014/main" id="{41289B1C-0A9E-4C46-90E0-6125D500F5EF}"/>
              </a:ext>
            </a:extLst>
          </p:cNvPr>
          <p:cNvSpPr>
            <a:spLocks noGrp="1"/>
          </p:cNvSpPr>
          <p:nvPr>
            <p:ph idx="1"/>
          </p:nvPr>
        </p:nvSpPr>
        <p:spPr/>
        <p:txBody>
          <a:bodyPr vert="horz" lIns="91440" tIns="45720" rIns="91440" bIns="45720" rtlCol="0" anchor="t">
            <a:normAutofit/>
          </a:bodyPr>
          <a:lstStyle/>
          <a:p>
            <a:r>
              <a:rPr lang="en-AU"/>
              <a:t>Have run some basic runs</a:t>
            </a:r>
          </a:p>
          <a:p>
            <a:pPr marL="457200" lvl="1" indent="0">
              <a:buNone/>
            </a:pPr>
            <a:r>
              <a:rPr lang="en-AU" b="1" i="1"/>
              <a:t>Results being examined</a:t>
            </a:r>
          </a:p>
          <a:p>
            <a:pPr marL="457200" lvl="1" indent="0">
              <a:buNone/>
            </a:pPr>
            <a:endParaRPr lang="en-AU" b="1" i="1"/>
          </a:p>
          <a:p>
            <a:r>
              <a:rPr lang="en-AU"/>
              <a:t>For finalised </a:t>
            </a:r>
            <a:r>
              <a:rPr lang="en-AU" err="1"/>
              <a:t>PoC</a:t>
            </a:r>
            <a:r>
              <a:rPr lang="en-AU"/>
              <a:t> </a:t>
            </a:r>
          </a:p>
          <a:p>
            <a:pPr lvl="1"/>
            <a:r>
              <a:rPr lang="en-AU"/>
              <a:t>Full ‘n-1’ secure system (using thermal, stability &amp; system strength constraints)</a:t>
            </a:r>
          </a:p>
          <a:p>
            <a:pPr lvl="1"/>
            <a:r>
              <a:rPr lang="en-AU"/>
              <a:t>Load forecast plus uncertainty margin</a:t>
            </a:r>
          </a:p>
          <a:p>
            <a:pPr lvl="1"/>
            <a:r>
              <a:rPr lang="en-AU"/>
              <a:t>Multiple intervals</a:t>
            </a:r>
          </a:p>
        </p:txBody>
      </p:sp>
      <p:sp>
        <p:nvSpPr>
          <p:cNvPr id="4" name="Slide Number Placeholder 3">
            <a:extLst>
              <a:ext uri="{FF2B5EF4-FFF2-40B4-BE49-F238E27FC236}">
                <a16:creationId xmlns:a16="http://schemas.microsoft.com/office/drawing/2014/main" id="{7AA6D7BE-E0A9-4441-81DB-E605D407AAF8}"/>
              </a:ext>
            </a:extLst>
          </p:cNvPr>
          <p:cNvSpPr>
            <a:spLocks noGrp="1"/>
          </p:cNvSpPr>
          <p:nvPr>
            <p:ph type="sldNum" sz="quarter" idx="12"/>
          </p:nvPr>
        </p:nvSpPr>
        <p:spPr/>
        <p:txBody>
          <a:bodyPr/>
          <a:lstStyle/>
          <a:p>
            <a:fld id="{4EC81F68-4976-451A-B2E9-79BCBD2F70CC}" type="slidenum">
              <a:rPr lang="en-AU" smtClean="0"/>
              <a:t>14</a:t>
            </a:fld>
            <a:endParaRPr lang="en-AU"/>
          </a:p>
        </p:txBody>
      </p:sp>
    </p:spTree>
    <p:extLst>
      <p:ext uri="{BB962C8B-B14F-4D97-AF65-F5344CB8AC3E}">
        <p14:creationId xmlns:p14="http://schemas.microsoft.com/office/powerpoint/2010/main" val="1867069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5ABE8-7C30-433B-A544-340E5980F2E0}"/>
              </a:ext>
            </a:extLst>
          </p:cNvPr>
          <p:cNvSpPr>
            <a:spLocks noGrp="1"/>
          </p:cNvSpPr>
          <p:nvPr>
            <p:ph type="title"/>
          </p:nvPr>
        </p:nvSpPr>
        <p:spPr/>
        <p:txBody>
          <a:bodyPr/>
          <a:lstStyle/>
          <a:p>
            <a:r>
              <a:rPr lang="en-AU"/>
              <a:t>Work still in progress</a:t>
            </a:r>
          </a:p>
        </p:txBody>
      </p:sp>
      <p:sp>
        <p:nvSpPr>
          <p:cNvPr id="4" name="Slide Number Placeholder 3">
            <a:extLst>
              <a:ext uri="{FF2B5EF4-FFF2-40B4-BE49-F238E27FC236}">
                <a16:creationId xmlns:a16="http://schemas.microsoft.com/office/drawing/2014/main" id="{85481383-B8FC-4AB5-BE43-608419F22B3B}"/>
              </a:ext>
            </a:extLst>
          </p:cNvPr>
          <p:cNvSpPr>
            <a:spLocks noGrp="1"/>
          </p:cNvSpPr>
          <p:nvPr>
            <p:ph type="sldNum" sz="quarter" idx="12"/>
          </p:nvPr>
        </p:nvSpPr>
        <p:spPr/>
        <p:txBody>
          <a:bodyPr/>
          <a:lstStyle/>
          <a:p>
            <a:fld id="{4EC81F68-4976-451A-B2E9-79BCBD2F70CC}" type="slidenum">
              <a:rPr lang="en-AU" smtClean="0"/>
              <a:pPr/>
              <a:t>15</a:t>
            </a:fld>
            <a:endParaRPr lang="en-AU"/>
          </a:p>
        </p:txBody>
      </p:sp>
    </p:spTree>
    <p:extLst>
      <p:ext uri="{BB962C8B-B14F-4D97-AF65-F5344CB8AC3E}">
        <p14:creationId xmlns:p14="http://schemas.microsoft.com/office/powerpoint/2010/main" val="1990169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3FA8E-DDCA-49E3-8F70-1F40C7672B28}"/>
              </a:ext>
            </a:extLst>
          </p:cNvPr>
          <p:cNvSpPr>
            <a:spLocks noGrp="1"/>
          </p:cNvSpPr>
          <p:nvPr>
            <p:ph type="title"/>
          </p:nvPr>
        </p:nvSpPr>
        <p:spPr/>
        <p:txBody>
          <a:bodyPr/>
          <a:lstStyle/>
          <a:p>
            <a:r>
              <a:rPr lang="en-AU"/>
              <a:t>WIP – LOR Levels</a:t>
            </a:r>
          </a:p>
        </p:txBody>
      </p:sp>
      <p:sp>
        <p:nvSpPr>
          <p:cNvPr id="3" name="Content Placeholder 2">
            <a:extLst>
              <a:ext uri="{FF2B5EF4-FFF2-40B4-BE49-F238E27FC236}">
                <a16:creationId xmlns:a16="http://schemas.microsoft.com/office/drawing/2014/main" id="{50D302A5-3A35-4AF7-BFD1-11F63485DEFF}"/>
              </a:ext>
            </a:extLst>
          </p:cNvPr>
          <p:cNvSpPr>
            <a:spLocks noGrp="1"/>
          </p:cNvSpPr>
          <p:nvPr>
            <p:ph idx="1"/>
          </p:nvPr>
        </p:nvSpPr>
        <p:spPr/>
        <p:txBody>
          <a:bodyPr/>
          <a:lstStyle/>
          <a:p>
            <a:r>
              <a:rPr lang="en-AU"/>
              <a:t>Rules require AEMO to determine and report on at least three “loss of load probability” levels at which AEMO will declare a corresponding LOR condition</a:t>
            </a:r>
          </a:p>
          <a:p>
            <a:r>
              <a:rPr lang="en-AU"/>
              <a:t>No direct co-relation between current LOR levels and the new paradigm.</a:t>
            </a:r>
          </a:p>
          <a:p>
            <a:r>
              <a:rPr lang="en-AU"/>
              <a:t>AEMO will work with stakeholders in the project’s design phase to determine the intervention level.</a:t>
            </a:r>
          </a:p>
          <a:p>
            <a:r>
              <a:rPr lang="en-AU"/>
              <a:t>The following slide puts forward a proposal of determining the new LOR levels and corresponding runs</a:t>
            </a:r>
          </a:p>
          <a:p>
            <a:endParaRPr lang="en-AU"/>
          </a:p>
          <a:p>
            <a:endParaRPr lang="en-AU"/>
          </a:p>
          <a:p>
            <a:endParaRPr lang="en-AU"/>
          </a:p>
        </p:txBody>
      </p:sp>
      <p:sp>
        <p:nvSpPr>
          <p:cNvPr id="4" name="Slide Number Placeholder 3">
            <a:extLst>
              <a:ext uri="{FF2B5EF4-FFF2-40B4-BE49-F238E27FC236}">
                <a16:creationId xmlns:a16="http://schemas.microsoft.com/office/drawing/2014/main" id="{3FF8EB70-F373-4A64-B11D-9A7845E0C3AF}"/>
              </a:ext>
            </a:extLst>
          </p:cNvPr>
          <p:cNvSpPr>
            <a:spLocks noGrp="1"/>
          </p:cNvSpPr>
          <p:nvPr>
            <p:ph type="sldNum" sz="quarter" idx="12"/>
          </p:nvPr>
        </p:nvSpPr>
        <p:spPr/>
        <p:txBody>
          <a:bodyPr/>
          <a:lstStyle/>
          <a:p>
            <a:fld id="{4EC81F68-4976-451A-B2E9-79BCBD2F70CC}" type="slidenum">
              <a:rPr lang="en-AU" smtClean="0"/>
              <a:t>16</a:t>
            </a:fld>
            <a:endParaRPr lang="en-AU"/>
          </a:p>
        </p:txBody>
      </p:sp>
    </p:spTree>
    <p:extLst>
      <p:ext uri="{BB962C8B-B14F-4D97-AF65-F5344CB8AC3E}">
        <p14:creationId xmlns:p14="http://schemas.microsoft.com/office/powerpoint/2010/main" val="3365946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A988A705-C793-4D98-ACD1-47EF2CA4E5EA}"/>
              </a:ext>
            </a:extLst>
          </p:cNvPr>
          <p:cNvSpPr>
            <a:spLocks noGrp="1"/>
          </p:cNvSpPr>
          <p:nvPr>
            <p:ph type="title"/>
          </p:nvPr>
        </p:nvSpPr>
        <p:spPr/>
        <p:txBody>
          <a:bodyPr/>
          <a:lstStyle/>
          <a:p>
            <a:r>
              <a:rPr lang="en-AU"/>
              <a:t>WIP – </a:t>
            </a:r>
            <a:br>
              <a:rPr lang="en-AU"/>
            </a:br>
            <a:r>
              <a:rPr lang="en-AU"/>
              <a:t>LOR Levels</a:t>
            </a:r>
          </a:p>
        </p:txBody>
      </p:sp>
      <p:sp>
        <p:nvSpPr>
          <p:cNvPr id="12" name="Picture Placeholder 11">
            <a:extLst>
              <a:ext uri="{FF2B5EF4-FFF2-40B4-BE49-F238E27FC236}">
                <a16:creationId xmlns:a16="http://schemas.microsoft.com/office/drawing/2014/main" id="{3234ECAD-9CE6-410D-B46F-C58A257238F9}"/>
              </a:ext>
            </a:extLst>
          </p:cNvPr>
          <p:cNvSpPr>
            <a:spLocks noGrp="1"/>
          </p:cNvSpPr>
          <p:nvPr>
            <p:ph type="pic" idx="1"/>
          </p:nvPr>
        </p:nvSpPr>
        <p:spPr/>
      </p:sp>
      <p:sp>
        <p:nvSpPr>
          <p:cNvPr id="5" name="Slide Number Placeholder 4">
            <a:extLst>
              <a:ext uri="{FF2B5EF4-FFF2-40B4-BE49-F238E27FC236}">
                <a16:creationId xmlns:a16="http://schemas.microsoft.com/office/drawing/2014/main" id="{E9B0CC09-B2CA-4970-BC39-9F35068B111D}"/>
              </a:ext>
            </a:extLst>
          </p:cNvPr>
          <p:cNvSpPr>
            <a:spLocks noGrp="1"/>
          </p:cNvSpPr>
          <p:nvPr>
            <p:ph type="sldNum" sz="quarter" idx="12"/>
          </p:nvPr>
        </p:nvSpPr>
        <p:spPr/>
        <p:txBody>
          <a:bodyPr/>
          <a:lstStyle/>
          <a:p>
            <a:fld id="{4EC81F68-4976-451A-B2E9-79BCBD2F70CC}" type="slidenum">
              <a:rPr lang="en-AU" smtClean="0"/>
              <a:t>17</a:t>
            </a:fld>
            <a:endParaRPr lang="en-AU"/>
          </a:p>
        </p:txBody>
      </p:sp>
      <p:graphicFrame>
        <p:nvGraphicFramePr>
          <p:cNvPr id="6" name="Table 6">
            <a:extLst>
              <a:ext uri="{FF2B5EF4-FFF2-40B4-BE49-F238E27FC236}">
                <a16:creationId xmlns:a16="http://schemas.microsoft.com/office/drawing/2014/main" id="{233B49E7-B2B6-44A0-8C27-97B5A0458CA9}"/>
              </a:ext>
            </a:extLst>
          </p:cNvPr>
          <p:cNvGraphicFramePr>
            <a:graphicFrameLocks noGrp="1"/>
          </p:cNvGraphicFramePr>
          <p:nvPr>
            <p:extLst>
              <p:ext uri="{D42A27DB-BD31-4B8C-83A1-F6EECF244321}">
                <p14:modId xmlns:p14="http://schemas.microsoft.com/office/powerpoint/2010/main" val="1022332569"/>
              </p:ext>
            </p:extLst>
          </p:nvPr>
        </p:nvGraphicFramePr>
        <p:xfrm>
          <a:off x="3500284" y="47043"/>
          <a:ext cx="8645416" cy="6738464"/>
        </p:xfrm>
        <a:graphic>
          <a:graphicData uri="http://schemas.openxmlformats.org/drawingml/2006/table">
            <a:tbl>
              <a:tblPr firstRow="1" bandRow="1">
                <a:tableStyleId>{5C22544A-7EE6-4342-B048-85BDC9FD1C3A}</a:tableStyleId>
              </a:tblPr>
              <a:tblGrid>
                <a:gridCol w="3165987">
                  <a:extLst>
                    <a:ext uri="{9D8B030D-6E8A-4147-A177-3AD203B41FA5}">
                      <a16:colId xmlns:a16="http://schemas.microsoft.com/office/drawing/2014/main" val="1686148401"/>
                    </a:ext>
                  </a:extLst>
                </a:gridCol>
                <a:gridCol w="1156721">
                  <a:extLst>
                    <a:ext uri="{9D8B030D-6E8A-4147-A177-3AD203B41FA5}">
                      <a16:colId xmlns:a16="http://schemas.microsoft.com/office/drawing/2014/main" val="99702854"/>
                    </a:ext>
                  </a:extLst>
                </a:gridCol>
                <a:gridCol w="3120311">
                  <a:extLst>
                    <a:ext uri="{9D8B030D-6E8A-4147-A177-3AD203B41FA5}">
                      <a16:colId xmlns:a16="http://schemas.microsoft.com/office/drawing/2014/main" val="3195430678"/>
                    </a:ext>
                  </a:extLst>
                </a:gridCol>
                <a:gridCol w="1202397">
                  <a:extLst>
                    <a:ext uri="{9D8B030D-6E8A-4147-A177-3AD203B41FA5}">
                      <a16:colId xmlns:a16="http://schemas.microsoft.com/office/drawing/2014/main" val="3880595334"/>
                    </a:ext>
                  </a:extLst>
                </a:gridCol>
              </a:tblGrid>
              <a:tr h="349752">
                <a:tc gridSpan="2">
                  <a:txBody>
                    <a:bodyPr/>
                    <a:lstStyle/>
                    <a:p>
                      <a:pPr algn="ctr"/>
                      <a:r>
                        <a:rPr lang="en-AU"/>
                        <a:t>Current ST PASA</a:t>
                      </a:r>
                    </a:p>
                  </a:txBody>
                  <a:tcPr/>
                </a:tc>
                <a:tc hMerge="1">
                  <a:txBody>
                    <a:bodyPr/>
                    <a:lstStyle/>
                    <a:p>
                      <a:endParaRPr lang="en-AU"/>
                    </a:p>
                  </a:txBody>
                  <a:tcPr/>
                </a:tc>
                <a:tc gridSpan="2">
                  <a:txBody>
                    <a:bodyPr/>
                    <a:lstStyle/>
                    <a:p>
                      <a:pPr algn="ctr"/>
                      <a:r>
                        <a:rPr lang="en-AU"/>
                        <a:t>Proposed System</a:t>
                      </a: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a:p>
                  </a:txBody>
                  <a:tcPr/>
                </a:tc>
                <a:extLst>
                  <a:ext uri="{0D108BD9-81ED-4DB2-BD59-A6C34878D82A}">
                    <a16:rowId xmlns:a16="http://schemas.microsoft.com/office/drawing/2014/main" val="161882217"/>
                  </a:ext>
                </a:extLst>
              </a:tr>
              <a:tr h="553774">
                <a:tc>
                  <a:txBody>
                    <a:bodyPr/>
                    <a:lstStyle/>
                    <a:p>
                      <a:r>
                        <a:rPr lang="en-AU" sz="1600" b="1"/>
                        <a:t>Current LOR Levels</a:t>
                      </a:r>
                    </a:p>
                  </a:txBody>
                  <a:tcPr/>
                </a:tc>
                <a:tc>
                  <a:txBody>
                    <a:bodyPr/>
                    <a:lstStyle/>
                    <a:p>
                      <a:r>
                        <a:rPr lang="en-AU" sz="1600" b="1"/>
                        <a:t>Intervene in Market?</a:t>
                      </a:r>
                    </a:p>
                  </a:txBody>
                  <a:tcPr/>
                </a:tc>
                <a:tc>
                  <a:txBody>
                    <a:bodyPr/>
                    <a:lstStyle/>
                    <a:p>
                      <a:r>
                        <a:rPr lang="en-AU" sz="1600" b="1"/>
                        <a:t>Proposed LOR levels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1"/>
                        <a:t>Intervene in Market?</a:t>
                      </a:r>
                    </a:p>
                  </a:txBody>
                  <a:tcPr/>
                </a:tc>
                <a:extLst>
                  <a:ext uri="{0D108BD9-81ED-4DB2-BD59-A6C34878D82A}">
                    <a16:rowId xmlns:a16="http://schemas.microsoft.com/office/drawing/2014/main" val="1808892835"/>
                  </a:ext>
                </a:extLst>
              </a:tr>
              <a:tr h="495482">
                <a:tc>
                  <a:txBody>
                    <a:bodyPr/>
                    <a:lstStyle/>
                    <a:p>
                      <a:r>
                        <a:rPr lang="en-AU" sz="1400"/>
                        <a:t>LOR 3 – Cannot meet demand if we have a credible network contingency </a:t>
                      </a:r>
                    </a:p>
                  </a:txBody>
                  <a:tcPr/>
                </a:tc>
                <a:tc>
                  <a:txBody>
                    <a:bodyPr/>
                    <a:lstStyle/>
                    <a:p>
                      <a:r>
                        <a:rPr lang="en-AU" sz="1400">
                          <a:solidFill>
                            <a:schemeClr val="tx1"/>
                          </a:solidFill>
                        </a:rPr>
                        <a:t>Y</a:t>
                      </a:r>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a:t>LOR </a:t>
                      </a:r>
                      <a:r>
                        <a:rPr lang="en-AU" sz="1400">
                          <a:solidFill>
                            <a:srgbClr val="FF0000"/>
                          </a:solidFill>
                        </a:rPr>
                        <a:t>RED – </a:t>
                      </a:r>
                      <a:r>
                        <a:rPr lang="en-AU" sz="1400"/>
                        <a:t>Cannot meet demand if we have a credible network contingency OR</a:t>
                      </a:r>
                    </a:p>
                    <a:p>
                      <a:r>
                        <a:rPr lang="en-AU" sz="1400"/>
                        <a:t>a trip of any generator in the NEM</a:t>
                      </a:r>
                    </a:p>
                    <a:p>
                      <a:endParaRPr lang="en-AU" sz="1400">
                        <a:solidFill>
                          <a:schemeClr val="tx1"/>
                        </a:solidFill>
                      </a:endParaRPr>
                    </a:p>
                    <a:p>
                      <a:r>
                        <a:rPr lang="en-AU" sz="1400">
                          <a:solidFill>
                            <a:schemeClr val="tx1"/>
                          </a:solidFill>
                        </a:rPr>
                        <a:t>Demand = 50 POE demand plus Uncertainty Margin at x%</a:t>
                      </a:r>
                      <a:r>
                        <a:rPr lang="en-AU" sz="1400" baseline="30000">
                          <a:solidFill>
                            <a:schemeClr val="tx1"/>
                          </a:solidFill>
                        </a:rPr>
                        <a:t>1</a:t>
                      </a:r>
                      <a:r>
                        <a:rPr lang="en-AU" sz="1400">
                          <a:solidFill>
                            <a:schemeClr val="tx1"/>
                          </a:solidFill>
                        </a:rPr>
                        <a:t> confidence level</a:t>
                      </a:r>
                    </a:p>
                  </a:txBody>
                  <a:tcPr/>
                </a:tc>
                <a:tc rowSpan="2">
                  <a:txBody>
                    <a:bodyPr/>
                    <a:lstStyle/>
                    <a:p>
                      <a:r>
                        <a:rPr lang="en-AU" sz="1400">
                          <a:solidFill>
                            <a:schemeClr val="tx1"/>
                          </a:solidFill>
                        </a:rPr>
                        <a:t>Y</a:t>
                      </a:r>
                    </a:p>
                  </a:txBody>
                  <a:tcPr/>
                </a:tc>
                <a:extLst>
                  <a:ext uri="{0D108BD9-81ED-4DB2-BD59-A6C34878D82A}">
                    <a16:rowId xmlns:a16="http://schemas.microsoft.com/office/drawing/2014/main" val="612875746"/>
                  </a:ext>
                </a:extLst>
              </a:tr>
              <a:tr h="14281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a:t>LOR 2 – Cannot meet demand if we have a credible network contingency </a:t>
                      </a:r>
                    </a:p>
                    <a:p>
                      <a:r>
                        <a:rPr lang="en-AU" sz="1400"/>
                        <a:t>OR </a:t>
                      </a:r>
                    </a:p>
                    <a:p>
                      <a:r>
                        <a:rPr lang="en-AU" sz="1400"/>
                        <a:t>a trip of the largest generator (in that region)</a:t>
                      </a:r>
                    </a:p>
                    <a:p>
                      <a:r>
                        <a:rPr lang="en-AU" sz="1400"/>
                        <a:t>(FUM is also considered at this point)</a:t>
                      </a:r>
                    </a:p>
                  </a:txBody>
                  <a:tcPr/>
                </a:tc>
                <a:tc>
                  <a:txBody>
                    <a:bodyPr/>
                    <a:lstStyle/>
                    <a:p>
                      <a:r>
                        <a:rPr lang="en-AU" sz="1400"/>
                        <a:t>Y</a:t>
                      </a:r>
                    </a:p>
                  </a:txBody>
                  <a:tcPr/>
                </a:tc>
                <a:tc vMerge="1">
                  <a:txBody>
                    <a:bodyPr/>
                    <a:lstStyle/>
                    <a:p>
                      <a:endParaRPr lang="en-AU"/>
                    </a:p>
                  </a:txBody>
                  <a:tcPr/>
                </a:tc>
                <a:tc vMerge="1">
                  <a:txBody>
                    <a:bodyPr/>
                    <a:lstStyle/>
                    <a:p>
                      <a:endParaRPr lang="en-AU"/>
                    </a:p>
                  </a:txBody>
                  <a:tcPr/>
                </a:tc>
                <a:extLst>
                  <a:ext uri="{0D108BD9-81ED-4DB2-BD59-A6C34878D82A}">
                    <a16:rowId xmlns:a16="http://schemas.microsoft.com/office/drawing/2014/main" val="1295291488"/>
                  </a:ext>
                </a:extLst>
              </a:tr>
              <a:tr h="1923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a:t>LOR 1 - Cannot meet demand if we have a credible network contingency </a:t>
                      </a:r>
                    </a:p>
                    <a:p>
                      <a:r>
                        <a:rPr lang="en-AU" sz="1400"/>
                        <a:t>OR</a:t>
                      </a:r>
                    </a:p>
                    <a:p>
                      <a:r>
                        <a:rPr lang="en-AU" sz="1400"/>
                        <a:t>a trip of the largest and the second largest generator (in that region)</a:t>
                      </a:r>
                    </a:p>
                    <a:p>
                      <a:r>
                        <a:rPr lang="en-AU" sz="1400"/>
                        <a:t>(FUM is also considered at this point)</a:t>
                      </a:r>
                    </a:p>
                  </a:txBody>
                  <a:tcPr/>
                </a:tc>
                <a:tc>
                  <a:txBody>
                    <a:bodyPr/>
                    <a:lstStyle/>
                    <a:p>
                      <a:r>
                        <a:rPr lang="en-AU" sz="1400"/>
                        <a:t>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a:t>LOR </a:t>
                      </a:r>
                      <a:r>
                        <a:rPr lang="en-AU" sz="1400">
                          <a:solidFill>
                            <a:schemeClr val="accent3">
                              <a:lumMod val="60000"/>
                              <a:lumOff val="40000"/>
                            </a:schemeClr>
                          </a:solidFill>
                        </a:rPr>
                        <a:t>ORANGE</a:t>
                      </a:r>
                      <a:r>
                        <a:rPr lang="en-AU" sz="1400">
                          <a:solidFill>
                            <a:srgbClr val="FF0000"/>
                          </a:solidFill>
                        </a:rPr>
                        <a:t> – </a:t>
                      </a:r>
                      <a:r>
                        <a:rPr lang="en-AU" sz="1400"/>
                        <a:t>Cannot meet demand if we have a credible network contingency OR</a:t>
                      </a:r>
                    </a:p>
                    <a:p>
                      <a:r>
                        <a:rPr lang="en-AU" sz="1400"/>
                        <a:t>a trip of any generator in the NEM</a:t>
                      </a:r>
                    </a:p>
                    <a:p>
                      <a:endParaRPr lang="en-AU" sz="140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400">
                          <a:solidFill>
                            <a:schemeClr val="tx1"/>
                          </a:solidFill>
                        </a:rPr>
                        <a:t>Demand = 50 POE demand plus Uncertainty Margin at y% confidence level </a:t>
                      </a:r>
                      <a:r>
                        <a:rPr lang="en-AU" sz="1400"/>
                        <a:t>(where y&gt;x)</a:t>
                      </a:r>
                    </a:p>
                  </a:txBody>
                  <a:tcPr/>
                </a:tc>
                <a:tc>
                  <a:txBody>
                    <a:bodyPr/>
                    <a:lstStyle/>
                    <a:p>
                      <a:r>
                        <a:rPr lang="en-AU" sz="1400"/>
                        <a:t>N</a:t>
                      </a:r>
                    </a:p>
                  </a:txBody>
                  <a:tcPr/>
                </a:tc>
                <a:extLst>
                  <a:ext uri="{0D108BD9-81ED-4DB2-BD59-A6C34878D82A}">
                    <a16:rowId xmlns:a16="http://schemas.microsoft.com/office/drawing/2014/main" val="237608944"/>
                  </a:ext>
                </a:extLst>
              </a:tr>
              <a:tr h="1923635">
                <a:tc>
                  <a:txBody>
                    <a:bodyPr/>
                    <a:lstStyle/>
                    <a:p>
                      <a:endParaRPr lang="en-AU" sz="1400"/>
                    </a:p>
                  </a:txBody>
                  <a:tcPr/>
                </a:tc>
                <a:tc>
                  <a:txBody>
                    <a:bodyPr/>
                    <a:lstStyle/>
                    <a:p>
                      <a:endParaRPr lang="en-AU" sz="14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a:t>LOR </a:t>
                      </a:r>
                      <a:r>
                        <a:rPr lang="en-AU" sz="1400">
                          <a:solidFill>
                            <a:schemeClr val="accent4">
                              <a:lumMod val="60000"/>
                              <a:lumOff val="40000"/>
                            </a:schemeClr>
                          </a:solidFill>
                        </a:rPr>
                        <a:t>YELLOW</a:t>
                      </a:r>
                      <a:r>
                        <a:rPr lang="en-AU" sz="1400">
                          <a:solidFill>
                            <a:srgbClr val="FF0000"/>
                          </a:solidFill>
                        </a:rPr>
                        <a:t> – </a:t>
                      </a:r>
                      <a:r>
                        <a:rPr lang="en-AU" sz="1400"/>
                        <a:t>Cannot meet demand if we have a credible network contingency OR</a:t>
                      </a:r>
                    </a:p>
                    <a:p>
                      <a:r>
                        <a:rPr lang="en-AU" sz="1400"/>
                        <a:t>a trip of any generator in the NEM</a:t>
                      </a:r>
                    </a:p>
                    <a:p>
                      <a:endParaRPr lang="en-AU" sz="1400">
                        <a:solidFill>
                          <a:schemeClr val="tx1"/>
                        </a:solidFill>
                      </a:endParaRPr>
                    </a:p>
                    <a:p>
                      <a:pPr marL="0" lvl="0" indent="-100012"/>
                      <a:r>
                        <a:rPr lang="en-AU" sz="1400">
                          <a:solidFill>
                            <a:schemeClr val="tx1"/>
                          </a:solidFill>
                        </a:rPr>
                        <a:t>Demand = 50 POE demand plus Uncertainty Margin at z% confidence level </a:t>
                      </a:r>
                      <a:r>
                        <a:rPr lang="en-AU" sz="1400"/>
                        <a:t>(where z&gt;y&gt;x)</a:t>
                      </a:r>
                    </a:p>
                  </a:txBody>
                  <a:tcPr/>
                </a:tc>
                <a:tc>
                  <a:txBody>
                    <a:bodyPr/>
                    <a:lstStyle/>
                    <a:p>
                      <a:r>
                        <a:rPr lang="en-AU" sz="1400"/>
                        <a:t>N</a:t>
                      </a:r>
                    </a:p>
                  </a:txBody>
                  <a:tcPr/>
                </a:tc>
                <a:extLst>
                  <a:ext uri="{0D108BD9-81ED-4DB2-BD59-A6C34878D82A}">
                    <a16:rowId xmlns:a16="http://schemas.microsoft.com/office/drawing/2014/main" val="3779607343"/>
                  </a:ext>
                </a:extLst>
              </a:tr>
            </a:tbl>
          </a:graphicData>
        </a:graphic>
      </p:graphicFrame>
      <p:sp>
        <p:nvSpPr>
          <p:cNvPr id="2" name="TextBox 1">
            <a:extLst>
              <a:ext uri="{FF2B5EF4-FFF2-40B4-BE49-F238E27FC236}">
                <a16:creationId xmlns:a16="http://schemas.microsoft.com/office/drawing/2014/main" id="{9555A083-B6C3-4447-AE3C-CC858B707F1D}"/>
              </a:ext>
            </a:extLst>
          </p:cNvPr>
          <p:cNvSpPr txBox="1"/>
          <p:nvPr/>
        </p:nvSpPr>
        <p:spPr>
          <a:xfrm>
            <a:off x="4201812" y="5613400"/>
            <a:ext cx="3494388" cy="338554"/>
          </a:xfrm>
          <a:prstGeom prst="rect">
            <a:avLst/>
          </a:prstGeom>
          <a:noFill/>
        </p:spPr>
        <p:txBody>
          <a:bodyPr wrap="square" rtlCol="0">
            <a:spAutoFit/>
          </a:bodyPr>
          <a:lstStyle/>
          <a:p>
            <a:r>
              <a:rPr lang="en-AU" sz="1600" baseline="30000"/>
              <a:t>1</a:t>
            </a:r>
            <a:r>
              <a:rPr lang="en-AU" sz="1600"/>
              <a:t>  x% is the AEMO intervention level</a:t>
            </a:r>
          </a:p>
        </p:txBody>
      </p:sp>
    </p:spTree>
    <p:extLst>
      <p:ext uri="{BB962C8B-B14F-4D97-AF65-F5344CB8AC3E}">
        <p14:creationId xmlns:p14="http://schemas.microsoft.com/office/powerpoint/2010/main" val="821453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82A37-33C1-43EF-9B73-B3D7E329B70B}"/>
              </a:ext>
            </a:extLst>
          </p:cNvPr>
          <p:cNvSpPr>
            <a:spLocks noGrp="1"/>
          </p:cNvSpPr>
          <p:nvPr>
            <p:ph type="title"/>
          </p:nvPr>
        </p:nvSpPr>
        <p:spPr/>
        <p:txBody>
          <a:bodyPr/>
          <a:lstStyle/>
          <a:p>
            <a:r>
              <a:rPr lang="en-AU"/>
              <a:t>WIP – </a:t>
            </a:r>
            <a:br>
              <a:rPr lang="en-AU"/>
            </a:br>
            <a:r>
              <a:rPr lang="en-AU"/>
              <a:t>LOR Levels</a:t>
            </a:r>
          </a:p>
        </p:txBody>
      </p:sp>
      <p:sp>
        <p:nvSpPr>
          <p:cNvPr id="5" name="Slide Number Placeholder 4">
            <a:extLst>
              <a:ext uri="{FF2B5EF4-FFF2-40B4-BE49-F238E27FC236}">
                <a16:creationId xmlns:a16="http://schemas.microsoft.com/office/drawing/2014/main" id="{949D26E7-999C-4110-AC80-9B8CB1D680E8}"/>
              </a:ext>
            </a:extLst>
          </p:cNvPr>
          <p:cNvSpPr>
            <a:spLocks noGrp="1"/>
          </p:cNvSpPr>
          <p:nvPr>
            <p:ph type="sldNum" sz="quarter" idx="12"/>
          </p:nvPr>
        </p:nvSpPr>
        <p:spPr/>
        <p:txBody>
          <a:bodyPr/>
          <a:lstStyle/>
          <a:p>
            <a:fld id="{4EC81F68-4976-451A-B2E9-79BCBD2F70CC}" type="slidenum">
              <a:rPr lang="en-AU" smtClean="0"/>
              <a:t>18</a:t>
            </a:fld>
            <a:endParaRPr lang="en-AU"/>
          </a:p>
        </p:txBody>
      </p:sp>
      <p:sp>
        <p:nvSpPr>
          <p:cNvPr id="6" name="TextBox 5">
            <a:extLst>
              <a:ext uri="{FF2B5EF4-FFF2-40B4-BE49-F238E27FC236}">
                <a16:creationId xmlns:a16="http://schemas.microsoft.com/office/drawing/2014/main" id="{0E87B235-AC76-4641-92CE-EAC674FA4DC5}"/>
              </a:ext>
            </a:extLst>
          </p:cNvPr>
          <p:cNvSpPr txBox="1"/>
          <p:nvPr/>
        </p:nvSpPr>
        <p:spPr>
          <a:xfrm>
            <a:off x="4411963" y="5427462"/>
            <a:ext cx="4157798" cy="1200329"/>
          </a:xfrm>
          <a:prstGeom prst="rect">
            <a:avLst/>
          </a:prstGeom>
          <a:noFill/>
        </p:spPr>
        <p:txBody>
          <a:bodyPr wrap="square" rtlCol="0">
            <a:spAutoFit/>
          </a:bodyPr>
          <a:lstStyle/>
          <a:p>
            <a:r>
              <a:rPr lang="en-AU"/>
              <a:t>Example above would be</a:t>
            </a:r>
          </a:p>
          <a:p>
            <a:r>
              <a:rPr lang="en-AU"/>
              <a:t>LOR </a:t>
            </a:r>
            <a:r>
              <a:rPr lang="en-AU">
                <a:solidFill>
                  <a:srgbClr val="FF0000"/>
                </a:solidFill>
              </a:rPr>
              <a:t>RED</a:t>
            </a:r>
            <a:r>
              <a:rPr lang="en-AU"/>
              <a:t> for Interval 36 </a:t>
            </a:r>
          </a:p>
          <a:p>
            <a:r>
              <a:rPr lang="en-AU"/>
              <a:t>LOR </a:t>
            </a:r>
            <a:r>
              <a:rPr lang="en-AU">
                <a:solidFill>
                  <a:schemeClr val="accent3">
                    <a:lumMod val="60000"/>
                    <a:lumOff val="40000"/>
                  </a:schemeClr>
                </a:solidFill>
              </a:rPr>
              <a:t>ORANGE </a:t>
            </a:r>
            <a:r>
              <a:rPr lang="en-AU">
                <a:solidFill>
                  <a:schemeClr val="tx2"/>
                </a:solidFill>
              </a:rPr>
              <a:t>for Intervals 34,35 &amp; 37</a:t>
            </a:r>
          </a:p>
          <a:p>
            <a:r>
              <a:rPr lang="en-AU">
                <a:solidFill>
                  <a:schemeClr val="tx2"/>
                </a:solidFill>
              </a:rPr>
              <a:t>LOR </a:t>
            </a:r>
            <a:r>
              <a:rPr lang="en-AU">
                <a:solidFill>
                  <a:srgbClr val="FFFF00"/>
                </a:solidFill>
              </a:rPr>
              <a:t>YELLOW </a:t>
            </a:r>
            <a:r>
              <a:rPr lang="en-AU">
                <a:solidFill>
                  <a:schemeClr val="tx2"/>
                </a:solidFill>
              </a:rPr>
              <a:t>for Intervals 33, 38 - 41</a:t>
            </a:r>
          </a:p>
        </p:txBody>
      </p:sp>
      <p:graphicFrame>
        <p:nvGraphicFramePr>
          <p:cNvPr id="7" name="Chart 6">
            <a:extLst>
              <a:ext uri="{FF2B5EF4-FFF2-40B4-BE49-F238E27FC236}">
                <a16:creationId xmlns:a16="http://schemas.microsoft.com/office/drawing/2014/main" id="{B422CFA5-D236-4F95-B3B1-0D26D3B46A78}"/>
              </a:ext>
            </a:extLst>
          </p:cNvPr>
          <p:cNvGraphicFramePr>
            <a:graphicFrameLocks noGrp="1"/>
          </p:cNvGraphicFramePr>
          <p:nvPr>
            <p:extLst>
              <p:ext uri="{D42A27DB-BD31-4B8C-83A1-F6EECF244321}">
                <p14:modId xmlns:p14="http://schemas.microsoft.com/office/powerpoint/2010/main" val="2832260885"/>
              </p:ext>
            </p:extLst>
          </p:nvPr>
        </p:nvGraphicFramePr>
        <p:xfrm>
          <a:off x="4379326" y="214758"/>
          <a:ext cx="7546274" cy="508374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132287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75B81-57A6-493D-8B47-CD1314DB50CB}"/>
              </a:ext>
            </a:extLst>
          </p:cNvPr>
          <p:cNvSpPr>
            <a:spLocks noGrp="1"/>
          </p:cNvSpPr>
          <p:nvPr>
            <p:ph type="title"/>
          </p:nvPr>
        </p:nvSpPr>
        <p:spPr/>
        <p:txBody>
          <a:bodyPr/>
          <a:lstStyle/>
          <a:p>
            <a:r>
              <a:rPr lang="en-AU"/>
              <a:t>WIP - Run types</a:t>
            </a:r>
          </a:p>
        </p:txBody>
      </p:sp>
      <p:sp>
        <p:nvSpPr>
          <p:cNvPr id="3" name="Content Placeholder 2">
            <a:extLst>
              <a:ext uri="{FF2B5EF4-FFF2-40B4-BE49-F238E27FC236}">
                <a16:creationId xmlns:a16="http://schemas.microsoft.com/office/drawing/2014/main" id="{5C5120AD-20E8-4DD0-9B4E-BA8E68D4B0F8}"/>
              </a:ext>
            </a:extLst>
          </p:cNvPr>
          <p:cNvSpPr>
            <a:spLocks noGrp="1"/>
          </p:cNvSpPr>
          <p:nvPr>
            <p:ph idx="1"/>
          </p:nvPr>
        </p:nvSpPr>
        <p:spPr>
          <a:xfrm>
            <a:off x="235527" y="1446028"/>
            <a:ext cx="11694382" cy="5167423"/>
          </a:xfrm>
        </p:spPr>
        <p:txBody>
          <a:bodyPr vert="horz" lIns="91440" tIns="45720" rIns="91440" bIns="45720" rtlCol="0" anchor="t">
            <a:normAutofit fontScale="92500" lnSpcReduction="10000"/>
          </a:bodyPr>
          <a:lstStyle/>
          <a:p>
            <a:r>
              <a:rPr lang="en-AU" sz="3300"/>
              <a:t>To determine the LOR levels described previously we will require the following runs</a:t>
            </a:r>
          </a:p>
          <a:p>
            <a:pPr lvl="1"/>
            <a:r>
              <a:rPr lang="en-AU" sz="2900"/>
              <a:t>‘Base’ run</a:t>
            </a:r>
            <a:endParaRPr lang="en-AU" sz="2900">
              <a:cs typeface="Segoe UI Semilight"/>
            </a:endParaRPr>
          </a:p>
          <a:p>
            <a:pPr lvl="2"/>
            <a:r>
              <a:rPr lang="en-AU" sz="2500"/>
              <a:t>load forecast +  uncertainty margin at x% confidence level</a:t>
            </a:r>
          </a:p>
          <a:p>
            <a:pPr lvl="2"/>
            <a:r>
              <a:rPr lang="en-AU" sz="2500">
                <a:cs typeface="Segoe UI Semilight"/>
              </a:rPr>
              <a:t>Include network and generator contingencies to ensure n</a:t>
            </a:r>
            <a:r>
              <a:rPr lang="en-AU" sz="2500"/>
              <a:t>-1 secure</a:t>
            </a:r>
          </a:p>
          <a:p>
            <a:pPr lvl="2"/>
            <a:r>
              <a:rPr lang="en-AU" sz="2500">
                <a:cs typeface="Segoe UI Semilight"/>
              </a:rPr>
              <a:t>Create a dispatch profile and show deficits at a nodal level</a:t>
            </a:r>
          </a:p>
          <a:p>
            <a:pPr lvl="2"/>
            <a:r>
              <a:rPr lang="en-AU" sz="2500">
                <a:cs typeface="Segoe UI Semilight"/>
              </a:rPr>
              <a:t>If any deficits are determined, then create a RERT schedule in case intervention is required </a:t>
            </a:r>
          </a:p>
          <a:p>
            <a:pPr lvl="2"/>
            <a:r>
              <a:rPr lang="en-AU" sz="2500" i="1">
                <a:solidFill>
                  <a:srgbClr val="FF0000"/>
                </a:solidFill>
                <a:cs typeface="Segoe UI Semilight"/>
              </a:rPr>
              <a:t>AEMO will intervene and commit RERT based on this run only</a:t>
            </a:r>
          </a:p>
          <a:p>
            <a:pPr lvl="1"/>
            <a:r>
              <a:rPr lang="en-AU" sz="2900">
                <a:cs typeface="Segoe UI Semilight"/>
              </a:rPr>
              <a:t>Other runs at a higher confidence levels</a:t>
            </a:r>
          </a:p>
          <a:p>
            <a:pPr lvl="2"/>
            <a:r>
              <a:rPr lang="en-AU" sz="2500">
                <a:cs typeface="Segoe UI Semilight"/>
              </a:rPr>
              <a:t>This would be used for situational awareness only – provide a warning to market</a:t>
            </a:r>
          </a:p>
          <a:p>
            <a:pPr lvl="1"/>
            <a:r>
              <a:rPr lang="en-AU" sz="2900"/>
              <a:t>‘Scenario’ run</a:t>
            </a:r>
            <a:endParaRPr lang="en-AU" sz="2900">
              <a:cs typeface="Segoe UI Semilight"/>
            </a:endParaRPr>
          </a:p>
          <a:p>
            <a:pPr lvl="2"/>
            <a:r>
              <a:rPr lang="en-AU" sz="2500">
                <a:cs typeface="Segoe UI Semilight"/>
              </a:rPr>
              <a:t>Other runs used for AEMO’s situational awareness only.</a:t>
            </a:r>
          </a:p>
          <a:p>
            <a:pPr lvl="2"/>
            <a:r>
              <a:rPr lang="en-AU" sz="2500">
                <a:cs typeface="Segoe UI Semilight"/>
              </a:rPr>
              <a:t>E.g. n-2 security run, extreme weather scenario</a:t>
            </a:r>
          </a:p>
          <a:p>
            <a:pPr lvl="2"/>
            <a:endParaRPr lang="en-AU">
              <a:cs typeface="Segoe UI Semilight"/>
            </a:endParaRPr>
          </a:p>
          <a:p>
            <a:pPr marL="914400" lvl="2" indent="0">
              <a:buNone/>
            </a:pPr>
            <a:endParaRPr lang="en-AU">
              <a:cs typeface="Segoe UI Semilight"/>
            </a:endParaRPr>
          </a:p>
          <a:p>
            <a:pPr lvl="1"/>
            <a:endParaRPr lang="en-AU"/>
          </a:p>
          <a:p>
            <a:endParaRPr lang="en-AU"/>
          </a:p>
        </p:txBody>
      </p:sp>
      <p:sp>
        <p:nvSpPr>
          <p:cNvPr id="4" name="Slide Number Placeholder 3">
            <a:extLst>
              <a:ext uri="{FF2B5EF4-FFF2-40B4-BE49-F238E27FC236}">
                <a16:creationId xmlns:a16="http://schemas.microsoft.com/office/drawing/2014/main" id="{D03482FC-451F-45C0-AD23-3A145887EB12}"/>
              </a:ext>
            </a:extLst>
          </p:cNvPr>
          <p:cNvSpPr>
            <a:spLocks noGrp="1"/>
          </p:cNvSpPr>
          <p:nvPr>
            <p:ph type="sldNum" sz="quarter" idx="12"/>
          </p:nvPr>
        </p:nvSpPr>
        <p:spPr/>
        <p:txBody>
          <a:bodyPr/>
          <a:lstStyle/>
          <a:p>
            <a:fld id="{4EC81F68-4976-451A-B2E9-79BCBD2F70CC}" type="slidenum">
              <a:rPr lang="en-AU" smtClean="0"/>
              <a:t>19</a:t>
            </a:fld>
            <a:endParaRPr lang="en-AU"/>
          </a:p>
        </p:txBody>
      </p:sp>
    </p:spTree>
    <p:extLst>
      <p:ext uri="{BB962C8B-B14F-4D97-AF65-F5344CB8AC3E}">
        <p14:creationId xmlns:p14="http://schemas.microsoft.com/office/powerpoint/2010/main" val="1911111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FD31EA-0B02-4F5E-9F04-B0BD413AB60D}"/>
              </a:ext>
            </a:extLst>
          </p:cNvPr>
          <p:cNvSpPr>
            <a:spLocks noGrp="1"/>
          </p:cNvSpPr>
          <p:nvPr>
            <p:ph type="title"/>
          </p:nvPr>
        </p:nvSpPr>
        <p:spPr/>
        <p:txBody>
          <a:bodyPr/>
          <a:lstStyle/>
          <a:p>
            <a:r>
              <a:rPr lang="en-AU"/>
              <a:t>Agenda</a:t>
            </a:r>
          </a:p>
        </p:txBody>
      </p:sp>
      <p:sp>
        <p:nvSpPr>
          <p:cNvPr id="6" name="Slide Number Placeholder 5">
            <a:extLst>
              <a:ext uri="{FF2B5EF4-FFF2-40B4-BE49-F238E27FC236}">
                <a16:creationId xmlns:a16="http://schemas.microsoft.com/office/drawing/2014/main" id="{962C179C-7C0B-4C6E-984B-3E659C1C1E7C}"/>
              </a:ext>
            </a:extLst>
          </p:cNvPr>
          <p:cNvSpPr>
            <a:spLocks noGrp="1"/>
          </p:cNvSpPr>
          <p:nvPr>
            <p:ph type="sldNum" sz="quarter" idx="12"/>
          </p:nvPr>
        </p:nvSpPr>
        <p:spPr/>
        <p:txBody>
          <a:bodyPr/>
          <a:lstStyle/>
          <a:p>
            <a:fld id="{4EC81F68-4976-451A-B2E9-79BCBD2F70CC}" type="slidenum">
              <a:rPr lang="en-AU" smtClean="0"/>
              <a:pPr/>
              <a:t>2</a:t>
            </a:fld>
            <a:endParaRPr lang="en-AU"/>
          </a:p>
        </p:txBody>
      </p:sp>
      <p:sp>
        <p:nvSpPr>
          <p:cNvPr id="13" name="Text Placeholder 12">
            <a:extLst>
              <a:ext uri="{FF2B5EF4-FFF2-40B4-BE49-F238E27FC236}">
                <a16:creationId xmlns:a16="http://schemas.microsoft.com/office/drawing/2014/main" id="{1E0A56E1-88E5-44F7-A23A-29E717150844}"/>
              </a:ext>
            </a:extLst>
          </p:cNvPr>
          <p:cNvSpPr>
            <a:spLocks noGrp="1"/>
          </p:cNvSpPr>
          <p:nvPr>
            <p:ph type="body" sz="quarter" idx="13"/>
          </p:nvPr>
        </p:nvSpPr>
        <p:spPr/>
        <p:txBody>
          <a:bodyPr>
            <a:normAutofit fontScale="85000" lnSpcReduction="20000"/>
          </a:bodyPr>
          <a:lstStyle/>
          <a:p>
            <a:r>
              <a:rPr lang="en-AU"/>
              <a:t>The ST PASA Replacement Project </a:t>
            </a:r>
          </a:p>
          <a:p>
            <a:pPr lvl="1"/>
            <a:r>
              <a:rPr lang="en-AU" sz="1900"/>
              <a:t>Objective &amp; Progress to date</a:t>
            </a:r>
            <a:endParaRPr lang="en-AU"/>
          </a:p>
          <a:p>
            <a:r>
              <a:rPr lang="en-AU"/>
              <a:t>Proposed HLD</a:t>
            </a:r>
          </a:p>
          <a:p>
            <a:pPr lvl="1"/>
            <a:r>
              <a:rPr lang="en-AU"/>
              <a:t>Key Themes</a:t>
            </a:r>
          </a:p>
          <a:p>
            <a:pPr lvl="1"/>
            <a:r>
              <a:rPr lang="en-AU"/>
              <a:t>System Design</a:t>
            </a:r>
          </a:p>
          <a:p>
            <a:pPr lvl="1"/>
            <a:r>
              <a:rPr lang="en-AU"/>
              <a:t>Determination of Reliability</a:t>
            </a:r>
          </a:p>
          <a:p>
            <a:pPr lvl="1"/>
            <a:r>
              <a:rPr lang="en-AU"/>
              <a:t>Benefits of the Proposed Approach</a:t>
            </a:r>
          </a:p>
          <a:p>
            <a:r>
              <a:rPr lang="en-AU"/>
              <a:t>Proof of Concept</a:t>
            </a:r>
          </a:p>
          <a:p>
            <a:pPr lvl="1"/>
            <a:r>
              <a:rPr lang="en-AU"/>
              <a:t>Forecasting at nodal level</a:t>
            </a:r>
          </a:p>
          <a:p>
            <a:pPr lvl="1"/>
            <a:r>
              <a:rPr lang="en-AU"/>
              <a:t>Accounting for uncertainty</a:t>
            </a:r>
          </a:p>
          <a:p>
            <a:pPr lvl="1"/>
            <a:r>
              <a:rPr lang="en-AU"/>
              <a:t>The optimiser </a:t>
            </a:r>
          </a:p>
          <a:p>
            <a:pPr lvl="1"/>
            <a:r>
              <a:rPr lang="en-AU"/>
              <a:t>Work Still In Progress</a:t>
            </a:r>
          </a:p>
          <a:p>
            <a:pPr lvl="2">
              <a:buFont typeface="Arial" panose="020B0604020202020204" pitchFamily="34" charset="0"/>
              <a:buChar char="•"/>
            </a:pPr>
            <a:r>
              <a:rPr lang="en-AU"/>
              <a:t>LOR Levels</a:t>
            </a:r>
          </a:p>
          <a:p>
            <a:pPr lvl="2">
              <a:buFont typeface="Arial" panose="020B0604020202020204" pitchFamily="34" charset="0"/>
              <a:buChar char="•"/>
            </a:pPr>
            <a:r>
              <a:rPr lang="en-AU"/>
              <a:t>Run types</a:t>
            </a:r>
          </a:p>
          <a:p>
            <a:pPr lvl="2">
              <a:buFont typeface="Arial" panose="020B0604020202020204" pitchFamily="34" charset="0"/>
              <a:buChar char="•"/>
            </a:pPr>
            <a:r>
              <a:rPr lang="en-AU"/>
              <a:t>Frequency of runs</a:t>
            </a:r>
          </a:p>
          <a:p>
            <a:pPr lvl="2">
              <a:buFont typeface="Arial" panose="020B0604020202020204" pitchFamily="34" charset="0"/>
              <a:buChar char="•"/>
            </a:pPr>
            <a:r>
              <a:rPr lang="en-AU"/>
              <a:t>Display</a:t>
            </a:r>
          </a:p>
          <a:p>
            <a:pPr lvl="2">
              <a:buFont typeface="Arial" panose="020B0604020202020204" pitchFamily="34" charset="0"/>
              <a:buChar char="•"/>
            </a:pPr>
            <a:r>
              <a:rPr lang="en-AU"/>
              <a:t>Other topics</a:t>
            </a:r>
          </a:p>
          <a:p>
            <a:r>
              <a:rPr lang="en-AU"/>
              <a:t>Next Steps</a:t>
            </a:r>
          </a:p>
          <a:p>
            <a:r>
              <a:rPr lang="en-AU"/>
              <a:t>Communication with AEMO</a:t>
            </a:r>
          </a:p>
          <a:p>
            <a:endParaRPr lang="en-AU"/>
          </a:p>
          <a:p>
            <a:endParaRPr lang="en-AU"/>
          </a:p>
        </p:txBody>
      </p:sp>
    </p:spTree>
    <p:extLst>
      <p:ext uri="{BB962C8B-B14F-4D97-AF65-F5344CB8AC3E}">
        <p14:creationId xmlns:p14="http://schemas.microsoft.com/office/powerpoint/2010/main" val="8003411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75B81-57A6-493D-8B47-CD1314DB50CB}"/>
              </a:ext>
            </a:extLst>
          </p:cNvPr>
          <p:cNvSpPr>
            <a:spLocks noGrp="1"/>
          </p:cNvSpPr>
          <p:nvPr>
            <p:ph type="title"/>
          </p:nvPr>
        </p:nvSpPr>
        <p:spPr/>
        <p:txBody>
          <a:bodyPr>
            <a:normAutofit/>
          </a:bodyPr>
          <a:lstStyle/>
          <a:p>
            <a:r>
              <a:rPr lang="en-AU"/>
              <a:t>WIP – frequency of runs</a:t>
            </a:r>
          </a:p>
        </p:txBody>
      </p:sp>
      <p:sp>
        <p:nvSpPr>
          <p:cNvPr id="3" name="Content Placeholder 2">
            <a:extLst>
              <a:ext uri="{FF2B5EF4-FFF2-40B4-BE49-F238E27FC236}">
                <a16:creationId xmlns:a16="http://schemas.microsoft.com/office/drawing/2014/main" id="{5C5120AD-20E8-4DD0-9B4E-BA8E68D4B0F8}"/>
              </a:ext>
            </a:extLst>
          </p:cNvPr>
          <p:cNvSpPr>
            <a:spLocks noGrp="1"/>
          </p:cNvSpPr>
          <p:nvPr>
            <p:ph idx="1"/>
          </p:nvPr>
        </p:nvSpPr>
        <p:spPr/>
        <p:txBody>
          <a:bodyPr vert="horz" lIns="91440" tIns="45720" rIns="91440" bIns="45720" rtlCol="0" anchor="t">
            <a:normAutofit fontScale="85000" lnSpcReduction="10000"/>
          </a:bodyPr>
          <a:lstStyle/>
          <a:p>
            <a:r>
              <a:rPr lang="en-AU">
                <a:cs typeface="Segoe UI Semilight"/>
              </a:rPr>
              <a:t>Requirements for notification of reliability issues vary according to time horizons</a:t>
            </a:r>
          </a:p>
          <a:p>
            <a:r>
              <a:rPr lang="en-AU">
                <a:cs typeface="Segoe UI Semilight"/>
              </a:rPr>
              <a:t>The following could be considered as an option</a:t>
            </a:r>
          </a:p>
          <a:p>
            <a:endParaRPr lang="en-AU">
              <a:cs typeface="Segoe UI Semilight"/>
            </a:endParaRPr>
          </a:p>
          <a:p>
            <a:endParaRPr lang="en-AU">
              <a:cs typeface="Segoe UI Semilight"/>
            </a:endParaRPr>
          </a:p>
          <a:p>
            <a:endParaRPr lang="en-AU">
              <a:cs typeface="Segoe UI Semilight"/>
            </a:endParaRPr>
          </a:p>
          <a:p>
            <a:endParaRPr lang="en-AU">
              <a:cs typeface="Segoe UI Semilight"/>
            </a:endParaRPr>
          </a:p>
          <a:p>
            <a:pPr marL="0" indent="0">
              <a:buNone/>
            </a:pPr>
            <a:endParaRPr lang="en-AU" sz="2600">
              <a:cs typeface="Segoe UI Semilight"/>
            </a:endParaRPr>
          </a:p>
          <a:p>
            <a:pPr marL="0" indent="0">
              <a:buNone/>
            </a:pPr>
            <a:endParaRPr lang="en-AU" sz="2200">
              <a:cs typeface="Segoe UI Semilight"/>
            </a:endParaRPr>
          </a:p>
          <a:p>
            <a:pPr marL="0" indent="0">
              <a:buNone/>
            </a:pPr>
            <a:r>
              <a:rPr lang="en-AU" sz="2200">
                <a:cs typeface="Segoe UI Semilight"/>
              </a:rPr>
              <a:t>Note: </a:t>
            </a:r>
          </a:p>
          <a:p>
            <a:pPr marL="0" indent="0">
              <a:buNone/>
            </a:pPr>
            <a:r>
              <a:rPr lang="en-AU" sz="2200">
                <a:cs typeface="Segoe UI Semilight"/>
              </a:rPr>
              <a:t>No analysis has been done yet on how long each run takes to run </a:t>
            </a:r>
          </a:p>
          <a:p>
            <a:pPr marL="0" indent="0">
              <a:buNone/>
            </a:pPr>
            <a:r>
              <a:rPr lang="en-AU" sz="2200">
                <a:cs typeface="Segoe UI Semilight"/>
              </a:rPr>
              <a:t>Would have to look at continuity of results between runs</a:t>
            </a:r>
          </a:p>
          <a:p>
            <a:endParaRPr lang="en-AU">
              <a:cs typeface="Segoe UI Semilight"/>
            </a:endParaRPr>
          </a:p>
          <a:p>
            <a:pPr lvl="1"/>
            <a:endParaRPr lang="en-AU">
              <a:cs typeface="Segoe UI Semilight"/>
            </a:endParaRPr>
          </a:p>
          <a:p>
            <a:pPr lvl="1"/>
            <a:endParaRPr lang="en-AU">
              <a:cs typeface="Segoe UI Semilight"/>
            </a:endParaRPr>
          </a:p>
          <a:p>
            <a:pPr lvl="1"/>
            <a:endParaRPr lang="en-AU"/>
          </a:p>
          <a:p>
            <a:endParaRPr lang="en-AU"/>
          </a:p>
        </p:txBody>
      </p:sp>
      <p:sp>
        <p:nvSpPr>
          <p:cNvPr id="4" name="Slide Number Placeholder 3">
            <a:extLst>
              <a:ext uri="{FF2B5EF4-FFF2-40B4-BE49-F238E27FC236}">
                <a16:creationId xmlns:a16="http://schemas.microsoft.com/office/drawing/2014/main" id="{D03482FC-451F-45C0-AD23-3A145887EB12}"/>
              </a:ext>
            </a:extLst>
          </p:cNvPr>
          <p:cNvSpPr>
            <a:spLocks noGrp="1"/>
          </p:cNvSpPr>
          <p:nvPr>
            <p:ph type="sldNum" sz="quarter" idx="12"/>
          </p:nvPr>
        </p:nvSpPr>
        <p:spPr/>
        <p:txBody>
          <a:bodyPr/>
          <a:lstStyle/>
          <a:p>
            <a:fld id="{4EC81F68-4976-451A-B2E9-79BCBD2F70CC}" type="slidenum">
              <a:rPr lang="en-AU" smtClean="0"/>
              <a:t>20</a:t>
            </a:fld>
            <a:endParaRPr lang="en-AU"/>
          </a:p>
        </p:txBody>
      </p:sp>
      <p:graphicFrame>
        <p:nvGraphicFramePr>
          <p:cNvPr id="5" name="Table 5">
            <a:extLst>
              <a:ext uri="{FF2B5EF4-FFF2-40B4-BE49-F238E27FC236}">
                <a16:creationId xmlns:a16="http://schemas.microsoft.com/office/drawing/2014/main" id="{2F3106EA-3AA4-491B-BD2E-C34DACB828CE}"/>
              </a:ext>
            </a:extLst>
          </p:cNvPr>
          <p:cNvGraphicFramePr>
            <a:graphicFrameLocks noGrp="1"/>
          </p:cNvGraphicFramePr>
          <p:nvPr>
            <p:extLst>
              <p:ext uri="{D42A27DB-BD31-4B8C-83A1-F6EECF244321}">
                <p14:modId xmlns:p14="http://schemas.microsoft.com/office/powerpoint/2010/main" val="2259815555"/>
              </p:ext>
            </p:extLst>
          </p:nvPr>
        </p:nvGraphicFramePr>
        <p:xfrm>
          <a:off x="389420" y="2752428"/>
          <a:ext cx="10664880" cy="1483360"/>
        </p:xfrm>
        <a:graphic>
          <a:graphicData uri="http://schemas.openxmlformats.org/drawingml/2006/table">
            <a:tbl>
              <a:tblPr firstRow="1" bandRow="1">
                <a:tableStyleId>{5C22544A-7EE6-4342-B048-85BDC9FD1C3A}</a:tableStyleId>
              </a:tblPr>
              <a:tblGrid>
                <a:gridCol w="3699001">
                  <a:extLst>
                    <a:ext uri="{9D8B030D-6E8A-4147-A177-3AD203B41FA5}">
                      <a16:colId xmlns:a16="http://schemas.microsoft.com/office/drawing/2014/main" val="2866097348"/>
                    </a:ext>
                  </a:extLst>
                </a:gridCol>
                <a:gridCol w="3770616">
                  <a:extLst>
                    <a:ext uri="{9D8B030D-6E8A-4147-A177-3AD203B41FA5}">
                      <a16:colId xmlns:a16="http://schemas.microsoft.com/office/drawing/2014/main" val="3854688547"/>
                    </a:ext>
                  </a:extLst>
                </a:gridCol>
                <a:gridCol w="1643865">
                  <a:extLst>
                    <a:ext uri="{9D8B030D-6E8A-4147-A177-3AD203B41FA5}">
                      <a16:colId xmlns:a16="http://schemas.microsoft.com/office/drawing/2014/main" val="1430733321"/>
                    </a:ext>
                  </a:extLst>
                </a:gridCol>
                <a:gridCol w="1551398">
                  <a:extLst>
                    <a:ext uri="{9D8B030D-6E8A-4147-A177-3AD203B41FA5}">
                      <a16:colId xmlns:a16="http://schemas.microsoft.com/office/drawing/2014/main" val="100982938"/>
                    </a:ext>
                  </a:extLst>
                </a:gridCol>
              </a:tblGrid>
              <a:tr h="370840">
                <a:tc>
                  <a:txBody>
                    <a:bodyPr/>
                    <a:lstStyle/>
                    <a:p>
                      <a:r>
                        <a:rPr lang="en-AU"/>
                        <a:t>Start Interval</a:t>
                      </a:r>
                    </a:p>
                  </a:txBody>
                  <a:tcPr/>
                </a:tc>
                <a:tc>
                  <a:txBody>
                    <a:bodyPr/>
                    <a:lstStyle/>
                    <a:p>
                      <a:r>
                        <a:rPr lang="en-AU"/>
                        <a:t>End Interval</a:t>
                      </a:r>
                    </a:p>
                  </a:txBody>
                  <a:tcPr/>
                </a:tc>
                <a:tc>
                  <a:txBody>
                    <a:bodyPr/>
                    <a:lstStyle/>
                    <a:p>
                      <a:r>
                        <a:rPr lang="en-AU"/>
                        <a:t>Interval length </a:t>
                      </a:r>
                    </a:p>
                  </a:txBody>
                  <a:tcPr/>
                </a:tc>
                <a:tc>
                  <a:txBody>
                    <a:bodyPr/>
                    <a:lstStyle/>
                    <a:p>
                      <a:r>
                        <a:rPr lang="en-AU"/>
                        <a:t>Frequency</a:t>
                      </a:r>
                    </a:p>
                  </a:txBody>
                  <a:tcPr/>
                </a:tc>
                <a:extLst>
                  <a:ext uri="{0D108BD9-81ED-4DB2-BD59-A6C34878D82A}">
                    <a16:rowId xmlns:a16="http://schemas.microsoft.com/office/drawing/2014/main" val="4293577875"/>
                  </a:ext>
                </a:extLst>
              </a:tr>
              <a:tr h="370840">
                <a:tc>
                  <a:txBody>
                    <a:bodyPr/>
                    <a:lstStyle/>
                    <a:p>
                      <a:r>
                        <a:rPr lang="en-AU"/>
                        <a:t>Now </a:t>
                      </a:r>
                    </a:p>
                  </a:txBody>
                  <a:tcPr/>
                </a:tc>
                <a:tc>
                  <a:txBody>
                    <a:bodyPr/>
                    <a:lstStyle/>
                    <a:p>
                      <a:r>
                        <a:rPr lang="en-AU"/>
                        <a:t>End of current pre-dispatch period</a:t>
                      </a:r>
                    </a:p>
                  </a:txBody>
                  <a:tcPr/>
                </a:tc>
                <a:tc>
                  <a:txBody>
                    <a:bodyPr/>
                    <a:lstStyle/>
                    <a:p>
                      <a:r>
                        <a:rPr lang="en-AU"/>
                        <a:t>30 minutes</a:t>
                      </a:r>
                    </a:p>
                  </a:txBody>
                  <a:tcPr/>
                </a:tc>
                <a:tc>
                  <a:txBody>
                    <a:bodyPr/>
                    <a:lstStyle/>
                    <a:p>
                      <a:r>
                        <a:rPr lang="en-AU"/>
                        <a:t>30 minutes</a:t>
                      </a:r>
                    </a:p>
                  </a:txBody>
                  <a:tcPr/>
                </a:tc>
                <a:extLst>
                  <a:ext uri="{0D108BD9-81ED-4DB2-BD59-A6C34878D82A}">
                    <a16:rowId xmlns:a16="http://schemas.microsoft.com/office/drawing/2014/main" val="4204767045"/>
                  </a:ext>
                </a:extLst>
              </a:tr>
              <a:tr h="370840">
                <a:tc>
                  <a:txBody>
                    <a:bodyPr/>
                    <a:lstStyle/>
                    <a:p>
                      <a:r>
                        <a:rPr lang="en-AU"/>
                        <a:t>End of current pre-dispatch period</a:t>
                      </a:r>
                    </a:p>
                  </a:txBody>
                  <a:tcPr/>
                </a:tc>
                <a:tc>
                  <a:txBody>
                    <a:bodyPr/>
                    <a:lstStyle/>
                    <a:p>
                      <a:r>
                        <a:rPr lang="en-AU"/>
                        <a:t>4 days</a:t>
                      </a:r>
                    </a:p>
                  </a:txBody>
                  <a:tcPr/>
                </a:tc>
                <a:tc>
                  <a:txBody>
                    <a:bodyPr/>
                    <a:lstStyle/>
                    <a:p>
                      <a:r>
                        <a:rPr lang="en-AU"/>
                        <a:t>30 minutes</a:t>
                      </a:r>
                    </a:p>
                  </a:txBody>
                  <a:tcPr/>
                </a:tc>
                <a:tc>
                  <a:txBody>
                    <a:bodyPr/>
                    <a:lstStyle/>
                    <a:p>
                      <a:r>
                        <a:rPr lang="en-AU"/>
                        <a:t>1 hour</a:t>
                      </a:r>
                    </a:p>
                  </a:txBody>
                  <a:tcPr/>
                </a:tc>
                <a:extLst>
                  <a:ext uri="{0D108BD9-81ED-4DB2-BD59-A6C34878D82A}">
                    <a16:rowId xmlns:a16="http://schemas.microsoft.com/office/drawing/2014/main" val="507549278"/>
                  </a:ext>
                </a:extLst>
              </a:tr>
              <a:tr h="370840">
                <a:tc>
                  <a:txBody>
                    <a:bodyPr/>
                    <a:lstStyle/>
                    <a:p>
                      <a:r>
                        <a:rPr lang="en-AU"/>
                        <a:t>4 days</a:t>
                      </a:r>
                    </a:p>
                  </a:txBody>
                  <a:tcPr/>
                </a:tc>
                <a:tc>
                  <a:txBody>
                    <a:bodyPr/>
                    <a:lstStyle/>
                    <a:p>
                      <a:r>
                        <a:rPr lang="en-AU"/>
                        <a:t>7 days</a:t>
                      </a:r>
                    </a:p>
                  </a:txBody>
                  <a:tcPr/>
                </a:tc>
                <a:tc>
                  <a:txBody>
                    <a:bodyPr/>
                    <a:lstStyle/>
                    <a:p>
                      <a:r>
                        <a:rPr lang="en-AU"/>
                        <a:t>30 minutes</a:t>
                      </a:r>
                    </a:p>
                  </a:txBody>
                  <a:tcPr/>
                </a:tc>
                <a:tc>
                  <a:txBody>
                    <a:bodyPr/>
                    <a:lstStyle/>
                    <a:p>
                      <a:r>
                        <a:rPr lang="en-AU"/>
                        <a:t>2-4 hours</a:t>
                      </a:r>
                    </a:p>
                  </a:txBody>
                  <a:tcPr/>
                </a:tc>
                <a:extLst>
                  <a:ext uri="{0D108BD9-81ED-4DB2-BD59-A6C34878D82A}">
                    <a16:rowId xmlns:a16="http://schemas.microsoft.com/office/drawing/2014/main" val="3310257575"/>
                  </a:ext>
                </a:extLst>
              </a:tr>
            </a:tbl>
          </a:graphicData>
        </a:graphic>
      </p:graphicFrame>
    </p:spTree>
    <p:extLst>
      <p:ext uri="{BB962C8B-B14F-4D97-AF65-F5344CB8AC3E}">
        <p14:creationId xmlns:p14="http://schemas.microsoft.com/office/powerpoint/2010/main" val="769039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CB9C1-E907-4077-89E0-3A350BD779B1}"/>
              </a:ext>
            </a:extLst>
          </p:cNvPr>
          <p:cNvSpPr>
            <a:spLocks noGrp="1"/>
          </p:cNvSpPr>
          <p:nvPr>
            <p:ph type="title"/>
          </p:nvPr>
        </p:nvSpPr>
        <p:spPr/>
        <p:txBody>
          <a:bodyPr/>
          <a:lstStyle/>
          <a:p>
            <a:r>
              <a:rPr lang="en-AU"/>
              <a:t>WIP - Display</a:t>
            </a:r>
          </a:p>
        </p:txBody>
      </p:sp>
      <p:sp>
        <p:nvSpPr>
          <p:cNvPr id="3" name="Content Placeholder 2">
            <a:extLst>
              <a:ext uri="{FF2B5EF4-FFF2-40B4-BE49-F238E27FC236}">
                <a16:creationId xmlns:a16="http://schemas.microsoft.com/office/drawing/2014/main" id="{90FFA0ED-5DF6-4997-BEC8-CAEF7E94F819}"/>
              </a:ext>
            </a:extLst>
          </p:cNvPr>
          <p:cNvSpPr>
            <a:spLocks noGrp="1"/>
          </p:cNvSpPr>
          <p:nvPr>
            <p:ph idx="1"/>
          </p:nvPr>
        </p:nvSpPr>
        <p:spPr>
          <a:xfrm>
            <a:off x="235527" y="1825625"/>
            <a:ext cx="6196095" cy="4351338"/>
          </a:xfrm>
        </p:spPr>
        <p:txBody>
          <a:bodyPr>
            <a:normAutofit fontScale="92500"/>
          </a:bodyPr>
          <a:lstStyle/>
          <a:p>
            <a:r>
              <a:rPr lang="en-AU"/>
              <a:t>Looking at heat maps as potential method of displaying areas of concern</a:t>
            </a:r>
          </a:p>
          <a:p>
            <a:r>
              <a:rPr lang="en-AU"/>
              <a:t>Example on right </a:t>
            </a:r>
          </a:p>
          <a:p>
            <a:pPr lvl="1"/>
            <a:r>
              <a:rPr lang="en-AU"/>
              <a:t>Optimiser results for 1430 hrs 30 Dec 2019</a:t>
            </a:r>
          </a:p>
          <a:p>
            <a:pPr lvl="1"/>
            <a:r>
              <a:rPr lang="en-AU"/>
              <a:t>Based on 24 hour-ahead forecasts @99% Confidence level </a:t>
            </a:r>
          </a:p>
          <a:p>
            <a:pPr lvl="1"/>
            <a:r>
              <a:rPr lang="en-AU"/>
              <a:t>Supply deficits shown by circle colour and size</a:t>
            </a:r>
          </a:p>
          <a:p>
            <a:pPr lvl="1"/>
            <a:r>
              <a:rPr lang="en-AU"/>
              <a:t>Large 1100 MW deficit at Melbourne (VIC) (red dots)</a:t>
            </a:r>
          </a:p>
          <a:p>
            <a:pPr lvl="1"/>
            <a:r>
              <a:rPr lang="en-AU"/>
              <a:t>Minor deficits at Bannerton (VIC), Blackwater (QLD) and Brisbane (QLD) (green dots)</a:t>
            </a:r>
          </a:p>
        </p:txBody>
      </p:sp>
      <p:sp>
        <p:nvSpPr>
          <p:cNvPr id="4" name="Slide Number Placeholder 3">
            <a:extLst>
              <a:ext uri="{FF2B5EF4-FFF2-40B4-BE49-F238E27FC236}">
                <a16:creationId xmlns:a16="http://schemas.microsoft.com/office/drawing/2014/main" id="{864C632B-A727-40EE-8B94-B9D781768F55}"/>
              </a:ext>
            </a:extLst>
          </p:cNvPr>
          <p:cNvSpPr>
            <a:spLocks noGrp="1"/>
          </p:cNvSpPr>
          <p:nvPr>
            <p:ph type="sldNum" sz="quarter" idx="12"/>
          </p:nvPr>
        </p:nvSpPr>
        <p:spPr/>
        <p:txBody>
          <a:bodyPr/>
          <a:lstStyle/>
          <a:p>
            <a:fld id="{4EC81F68-4976-451A-B2E9-79BCBD2F70CC}" type="slidenum">
              <a:rPr lang="en-AU" smtClean="0"/>
              <a:t>21</a:t>
            </a:fld>
            <a:endParaRPr lang="en-AU"/>
          </a:p>
        </p:txBody>
      </p:sp>
      <p:pic>
        <p:nvPicPr>
          <p:cNvPr id="5" name="Picture 4">
            <a:extLst>
              <a:ext uri="{FF2B5EF4-FFF2-40B4-BE49-F238E27FC236}">
                <a16:creationId xmlns:a16="http://schemas.microsoft.com/office/drawing/2014/main" id="{9F6F39D3-3B65-432B-A643-50A82A1F719E}"/>
              </a:ext>
            </a:extLst>
          </p:cNvPr>
          <p:cNvPicPr>
            <a:picLocks noChangeAspect="1"/>
          </p:cNvPicPr>
          <p:nvPr/>
        </p:nvPicPr>
        <p:blipFill>
          <a:blip r:embed="rId2"/>
          <a:stretch>
            <a:fillRect/>
          </a:stretch>
        </p:blipFill>
        <p:spPr>
          <a:xfrm>
            <a:off x="7037287" y="1381623"/>
            <a:ext cx="4400038" cy="5339852"/>
          </a:xfrm>
          <a:prstGeom prst="rect">
            <a:avLst/>
          </a:prstGeom>
        </p:spPr>
      </p:pic>
    </p:spTree>
    <p:extLst>
      <p:ext uri="{BB962C8B-B14F-4D97-AF65-F5344CB8AC3E}">
        <p14:creationId xmlns:p14="http://schemas.microsoft.com/office/powerpoint/2010/main" val="9411252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F11F2-BEDC-4BD3-ACDC-7382F348A6B1}"/>
              </a:ext>
            </a:extLst>
          </p:cNvPr>
          <p:cNvSpPr>
            <a:spLocks noGrp="1"/>
          </p:cNvSpPr>
          <p:nvPr>
            <p:ph type="title"/>
          </p:nvPr>
        </p:nvSpPr>
        <p:spPr/>
        <p:txBody>
          <a:bodyPr/>
          <a:lstStyle/>
          <a:p>
            <a:r>
              <a:rPr lang="en-AU"/>
              <a:t>Other areas still be considered</a:t>
            </a:r>
          </a:p>
        </p:txBody>
      </p:sp>
      <p:sp>
        <p:nvSpPr>
          <p:cNvPr id="3" name="Content Placeholder 2">
            <a:extLst>
              <a:ext uri="{FF2B5EF4-FFF2-40B4-BE49-F238E27FC236}">
                <a16:creationId xmlns:a16="http://schemas.microsoft.com/office/drawing/2014/main" id="{6E50F1F3-F148-4AA8-94DE-A4B2FB961C9B}"/>
              </a:ext>
            </a:extLst>
          </p:cNvPr>
          <p:cNvSpPr>
            <a:spLocks noGrp="1"/>
          </p:cNvSpPr>
          <p:nvPr>
            <p:ph idx="1"/>
          </p:nvPr>
        </p:nvSpPr>
        <p:spPr>
          <a:xfrm>
            <a:off x="235527" y="1520456"/>
            <a:ext cx="11694382" cy="5201019"/>
          </a:xfrm>
        </p:spPr>
        <p:txBody>
          <a:bodyPr>
            <a:normAutofit/>
          </a:bodyPr>
          <a:lstStyle/>
          <a:p>
            <a:r>
              <a:rPr lang="en-AU"/>
              <a:t>How energy limited plant and energy storage devices are modelled</a:t>
            </a:r>
          </a:p>
          <a:p>
            <a:r>
              <a:rPr lang="en-AU"/>
              <a:t>How/if generator forced outage rates are used in determining uncertainty margins</a:t>
            </a:r>
          </a:p>
          <a:p>
            <a:pPr lvl="1"/>
            <a:r>
              <a:rPr lang="en-AU"/>
              <a:t>Currently we think the outages rates can be incorporated into the uncertainty margin via a convolution method</a:t>
            </a:r>
          </a:p>
          <a:p>
            <a:r>
              <a:rPr lang="en-AU"/>
              <a:t>How to provide information about network outages that are restricting the network flow and contributing to deficits</a:t>
            </a:r>
          </a:p>
          <a:p>
            <a:r>
              <a:rPr lang="en-AU"/>
              <a:t>How/if FCAS or spinning reserve is considered</a:t>
            </a:r>
          </a:p>
          <a:p>
            <a:r>
              <a:rPr lang="en-AU"/>
              <a:t>How inertia and system strength issues will be identified</a:t>
            </a:r>
          </a:p>
          <a:p>
            <a:r>
              <a:rPr lang="en-AU"/>
              <a:t>How DER is modelled</a:t>
            </a:r>
          </a:p>
        </p:txBody>
      </p:sp>
      <p:sp>
        <p:nvSpPr>
          <p:cNvPr id="4" name="Slide Number Placeholder 3">
            <a:extLst>
              <a:ext uri="{FF2B5EF4-FFF2-40B4-BE49-F238E27FC236}">
                <a16:creationId xmlns:a16="http://schemas.microsoft.com/office/drawing/2014/main" id="{23569B44-E0F7-4355-9E36-CA7F2E8EC93E}"/>
              </a:ext>
            </a:extLst>
          </p:cNvPr>
          <p:cNvSpPr>
            <a:spLocks noGrp="1"/>
          </p:cNvSpPr>
          <p:nvPr>
            <p:ph type="sldNum" sz="quarter" idx="12"/>
          </p:nvPr>
        </p:nvSpPr>
        <p:spPr/>
        <p:txBody>
          <a:bodyPr/>
          <a:lstStyle/>
          <a:p>
            <a:fld id="{4EC81F68-4976-451A-B2E9-79BCBD2F70CC}" type="slidenum">
              <a:rPr lang="en-AU" smtClean="0"/>
              <a:t>22</a:t>
            </a:fld>
            <a:endParaRPr lang="en-AU"/>
          </a:p>
        </p:txBody>
      </p:sp>
    </p:spTree>
    <p:extLst>
      <p:ext uri="{BB962C8B-B14F-4D97-AF65-F5344CB8AC3E}">
        <p14:creationId xmlns:p14="http://schemas.microsoft.com/office/powerpoint/2010/main" val="25878740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7CB09-9E0A-453F-ACE1-D3F00D8757D0}"/>
              </a:ext>
            </a:extLst>
          </p:cNvPr>
          <p:cNvSpPr>
            <a:spLocks noGrp="1"/>
          </p:cNvSpPr>
          <p:nvPr>
            <p:ph type="title"/>
          </p:nvPr>
        </p:nvSpPr>
        <p:spPr/>
        <p:txBody>
          <a:bodyPr/>
          <a:lstStyle/>
          <a:p>
            <a:r>
              <a:rPr lang="en-AU"/>
              <a:t>Next steps</a:t>
            </a:r>
          </a:p>
        </p:txBody>
      </p:sp>
      <p:graphicFrame>
        <p:nvGraphicFramePr>
          <p:cNvPr id="4" name="Table 4">
            <a:extLst>
              <a:ext uri="{FF2B5EF4-FFF2-40B4-BE49-F238E27FC236}">
                <a16:creationId xmlns:a16="http://schemas.microsoft.com/office/drawing/2014/main" id="{D4015082-BD10-4839-A265-6EF256F0DD47}"/>
              </a:ext>
            </a:extLst>
          </p:cNvPr>
          <p:cNvGraphicFramePr>
            <a:graphicFrameLocks noGrp="1"/>
          </p:cNvGraphicFramePr>
          <p:nvPr>
            <p:ph idx="1"/>
            <p:extLst>
              <p:ext uri="{D42A27DB-BD31-4B8C-83A1-F6EECF244321}">
                <p14:modId xmlns:p14="http://schemas.microsoft.com/office/powerpoint/2010/main" val="2131318554"/>
              </p:ext>
            </p:extLst>
          </p:nvPr>
        </p:nvGraphicFramePr>
        <p:xfrm>
          <a:off x="248445" y="1865630"/>
          <a:ext cx="11695110" cy="3672840"/>
        </p:xfrm>
        <a:graphic>
          <a:graphicData uri="http://schemas.openxmlformats.org/drawingml/2006/table">
            <a:tbl>
              <a:tblPr firstRow="1" bandRow="1">
                <a:tableStyleId>{5C22544A-7EE6-4342-B048-85BDC9FD1C3A}</a:tableStyleId>
              </a:tblPr>
              <a:tblGrid>
                <a:gridCol w="2707755">
                  <a:extLst>
                    <a:ext uri="{9D8B030D-6E8A-4147-A177-3AD203B41FA5}">
                      <a16:colId xmlns:a16="http://schemas.microsoft.com/office/drawing/2014/main" val="870915735"/>
                    </a:ext>
                  </a:extLst>
                </a:gridCol>
                <a:gridCol w="6849688">
                  <a:extLst>
                    <a:ext uri="{9D8B030D-6E8A-4147-A177-3AD203B41FA5}">
                      <a16:colId xmlns:a16="http://schemas.microsoft.com/office/drawing/2014/main" val="100666282"/>
                    </a:ext>
                  </a:extLst>
                </a:gridCol>
                <a:gridCol w="2137667">
                  <a:extLst>
                    <a:ext uri="{9D8B030D-6E8A-4147-A177-3AD203B41FA5}">
                      <a16:colId xmlns:a16="http://schemas.microsoft.com/office/drawing/2014/main" val="1744978808"/>
                    </a:ext>
                  </a:extLst>
                </a:gridCol>
              </a:tblGrid>
              <a:tr h="370840">
                <a:tc>
                  <a:txBody>
                    <a:bodyPr/>
                    <a:lstStyle/>
                    <a:p>
                      <a:r>
                        <a:rPr lang="en-AU"/>
                        <a:t>Deliverable/Milestone</a:t>
                      </a:r>
                    </a:p>
                  </a:txBody>
                  <a:tcPr/>
                </a:tc>
                <a:tc>
                  <a:txBody>
                    <a:bodyPr/>
                    <a:lstStyle/>
                    <a:p>
                      <a:r>
                        <a:rPr lang="en-AU"/>
                        <a:t>Detail</a:t>
                      </a:r>
                    </a:p>
                  </a:txBody>
                  <a:tcPr/>
                </a:tc>
                <a:tc>
                  <a:txBody>
                    <a:bodyPr/>
                    <a:lstStyle/>
                    <a:p>
                      <a:r>
                        <a:rPr lang="en-AU"/>
                        <a:t>Indicative Date</a:t>
                      </a:r>
                    </a:p>
                  </a:txBody>
                  <a:tcPr/>
                </a:tc>
                <a:extLst>
                  <a:ext uri="{0D108BD9-81ED-4DB2-BD59-A6C34878D82A}">
                    <a16:rowId xmlns:a16="http://schemas.microsoft.com/office/drawing/2014/main" val="4166550982"/>
                  </a:ext>
                </a:extLst>
              </a:tr>
              <a:tr h="370840">
                <a:tc>
                  <a:txBody>
                    <a:bodyPr/>
                    <a:lstStyle/>
                    <a:p>
                      <a:r>
                        <a:rPr lang="en-AU"/>
                        <a:t>Finalise </a:t>
                      </a:r>
                      <a:r>
                        <a:rPr lang="en-AU" err="1"/>
                        <a:t>PoC</a:t>
                      </a:r>
                      <a:endParaRPr lang="en-AU"/>
                    </a:p>
                  </a:txBody>
                  <a:tcPr/>
                </a:tc>
                <a:tc>
                  <a:txBody>
                    <a:bodyPr/>
                    <a:lstStyle/>
                    <a:p>
                      <a:r>
                        <a:rPr lang="en-AU"/>
                        <a:t>Finalise </a:t>
                      </a:r>
                      <a:r>
                        <a:rPr lang="en-AU" err="1"/>
                        <a:t>PoC</a:t>
                      </a:r>
                      <a:r>
                        <a:rPr lang="en-AU"/>
                        <a:t> , showcase results and seek senior management approval to continue</a:t>
                      </a:r>
                    </a:p>
                  </a:txBody>
                  <a:tcPr/>
                </a:tc>
                <a:tc>
                  <a:txBody>
                    <a:bodyPr/>
                    <a:lstStyle/>
                    <a:p>
                      <a:r>
                        <a:rPr lang="en-AU"/>
                        <a:t>Jan 2021</a:t>
                      </a:r>
                    </a:p>
                  </a:txBody>
                  <a:tcPr/>
                </a:tc>
                <a:extLst>
                  <a:ext uri="{0D108BD9-81ED-4DB2-BD59-A6C34878D82A}">
                    <a16:rowId xmlns:a16="http://schemas.microsoft.com/office/drawing/2014/main" val="2357597227"/>
                  </a:ext>
                </a:extLst>
              </a:tr>
              <a:tr h="370840">
                <a:tc>
                  <a:txBody>
                    <a:bodyPr/>
                    <a:lstStyle/>
                    <a:p>
                      <a:r>
                        <a:rPr lang="en-AU"/>
                        <a:t>Commence Detailed Design phase</a:t>
                      </a:r>
                    </a:p>
                  </a:txBody>
                  <a:tcPr/>
                </a:tc>
                <a:tc>
                  <a:txBody>
                    <a:bodyPr/>
                    <a:lstStyle/>
                    <a:p>
                      <a:r>
                        <a:rPr lang="en-AU"/>
                        <a:t>Commence development of detailed design (pending budget approval)</a:t>
                      </a:r>
                    </a:p>
                  </a:txBody>
                  <a:tcPr/>
                </a:tc>
                <a:tc>
                  <a:txBody>
                    <a:bodyPr/>
                    <a:lstStyle/>
                    <a:p>
                      <a:r>
                        <a:rPr lang="en-AU"/>
                        <a:t>Feb 2021</a:t>
                      </a:r>
                    </a:p>
                  </a:txBody>
                  <a:tcPr/>
                </a:tc>
                <a:extLst>
                  <a:ext uri="{0D108BD9-81ED-4DB2-BD59-A6C34878D82A}">
                    <a16:rowId xmlns:a16="http://schemas.microsoft.com/office/drawing/2014/main" val="3620617140"/>
                  </a:ext>
                </a:extLst>
              </a:tr>
              <a:tr h="370840">
                <a:tc>
                  <a:txBody>
                    <a:bodyPr/>
                    <a:lstStyle/>
                    <a:p>
                      <a:r>
                        <a:rPr lang="en-AU"/>
                        <a:t>Stakeholder Consultation/s</a:t>
                      </a:r>
                    </a:p>
                  </a:txBody>
                  <a:tcPr/>
                </a:tc>
                <a:tc>
                  <a:txBody>
                    <a:bodyPr/>
                    <a:lstStyle/>
                    <a:p>
                      <a:r>
                        <a:rPr lang="en-AU"/>
                        <a:t>Showcase </a:t>
                      </a:r>
                      <a:r>
                        <a:rPr lang="en-AU" err="1"/>
                        <a:t>PoC</a:t>
                      </a:r>
                      <a:r>
                        <a:rPr lang="en-AU"/>
                        <a:t> results and consult with Industry</a:t>
                      </a:r>
                    </a:p>
                  </a:txBody>
                  <a:tcPr/>
                </a:tc>
                <a:tc>
                  <a:txBody>
                    <a:bodyPr/>
                    <a:lstStyle/>
                    <a:p>
                      <a:r>
                        <a:rPr lang="en-AU"/>
                        <a:t>Feb 2021 and beyond</a:t>
                      </a:r>
                    </a:p>
                  </a:txBody>
                  <a:tcPr/>
                </a:tc>
                <a:extLst>
                  <a:ext uri="{0D108BD9-81ED-4DB2-BD59-A6C34878D82A}">
                    <a16:rowId xmlns:a16="http://schemas.microsoft.com/office/drawing/2014/main" val="973512578"/>
                  </a:ext>
                </a:extLst>
              </a:tr>
              <a:tr h="370840">
                <a:tc>
                  <a:txBody>
                    <a:bodyPr/>
                    <a:lstStyle/>
                    <a:p>
                      <a:r>
                        <a:rPr lang="en-AU"/>
                        <a:t>Rule change proposal</a:t>
                      </a:r>
                    </a:p>
                  </a:txBody>
                  <a:tcPr/>
                </a:tc>
                <a:tc>
                  <a:txBody>
                    <a:bodyPr/>
                    <a:lstStyle/>
                    <a:p>
                      <a:r>
                        <a:rPr lang="en-AU"/>
                        <a:t>Develop and submit Rule Change proposal</a:t>
                      </a:r>
                    </a:p>
                  </a:txBody>
                  <a:tcPr/>
                </a:tc>
                <a:tc>
                  <a:txBody>
                    <a:bodyPr/>
                    <a:lstStyle/>
                    <a:p>
                      <a:r>
                        <a:rPr lang="en-AU"/>
                        <a:t>Q1 2021</a:t>
                      </a:r>
                    </a:p>
                  </a:txBody>
                  <a:tcPr/>
                </a:tc>
                <a:extLst>
                  <a:ext uri="{0D108BD9-81ED-4DB2-BD59-A6C34878D82A}">
                    <a16:rowId xmlns:a16="http://schemas.microsoft.com/office/drawing/2014/main" val="3434058042"/>
                  </a:ext>
                </a:extLst>
              </a:tr>
              <a:tr h="370840">
                <a:tc>
                  <a:txBody>
                    <a:bodyPr/>
                    <a:lstStyle/>
                    <a:p>
                      <a:r>
                        <a:rPr lang="en-AU"/>
                        <a:t>Commence Implementation Phase</a:t>
                      </a:r>
                    </a:p>
                  </a:txBody>
                  <a:tcPr/>
                </a:tc>
                <a:tc>
                  <a:txBody>
                    <a:bodyPr/>
                    <a:lstStyle/>
                    <a:p>
                      <a:r>
                        <a:rPr lang="en-AU"/>
                        <a:t>Commence implementation of new design (pending budget approval)</a:t>
                      </a:r>
                    </a:p>
                  </a:txBody>
                  <a:tcPr/>
                </a:tc>
                <a:tc>
                  <a:txBody>
                    <a:bodyPr/>
                    <a:lstStyle/>
                    <a:p>
                      <a:r>
                        <a:rPr lang="en-AU"/>
                        <a:t>Q4 2021</a:t>
                      </a:r>
                    </a:p>
                  </a:txBody>
                  <a:tcPr/>
                </a:tc>
                <a:extLst>
                  <a:ext uri="{0D108BD9-81ED-4DB2-BD59-A6C34878D82A}">
                    <a16:rowId xmlns:a16="http://schemas.microsoft.com/office/drawing/2014/main" val="3930996211"/>
                  </a:ext>
                </a:extLst>
              </a:tr>
              <a:tr h="370840">
                <a:tc>
                  <a:txBody>
                    <a:bodyPr/>
                    <a:lstStyle/>
                    <a:p>
                      <a:r>
                        <a:rPr lang="en-AU"/>
                        <a:t>Proposed Completion</a:t>
                      </a:r>
                    </a:p>
                  </a:txBody>
                  <a:tcPr/>
                </a:tc>
                <a:tc>
                  <a:txBody>
                    <a:bodyPr/>
                    <a:lstStyle/>
                    <a:p>
                      <a:r>
                        <a:rPr lang="en-AU"/>
                        <a:t>Proposed Go Live</a:t>
                      </a:r>
                    </a:p>
                  </a:txBody>
                  <a:tcPr/>
                </a:tc>
                <a:tc>
                  <a:txBody>
                    <a:bodyPr/>
                    <a:lstStyle/>
                    <a:p>
                      <a:r>
                        <a:rPr lang="en-AU"/>
                        <a:t>Q3 2022</a:t>
                      </a:r>
                    </a:p>
                  </a:txBody>
                  <a:tcPr/>
                </a:tc>
                <a:extLst>
                  <a:ext uri="{0D108BD9-81ED-4DB2-BD59-A6C34878D82A}">
                    <a16:rowId xmlns:a16="http://schemas.microsoft.com/office/drawing/2014/main" val="1777788973"/>
                  </a:ext>
                </a:extLst>
              </a:tr>
            </a:tbl>
          </a:graphicData>
        </a:graphic>
      </p:graphicFrame>
      <p:sp>
        <p:nvSpPr>
          <p:cNvPr id="3" name="Slide Number Placeholder 2">
            <a:extLst>
              <a:ext uri="{FF2B5EF4-FFF2-40B4-BE49-F238E27FC236}">
                <a16:creationId xmlns:a16="http://schemas.microsoft.com/office/drawing/2014/main" id="{B1B7CCA4-0A19-4ED3-ADDA-894765C6E97B}"/>
              </a:ext>
            </a:extLst>
          </p:cNvPr>
          <p:cNvSpPr>
            <a:spLocks noGrp="1"/>
          </p:cNvSpPr>
          <p:nvPr>
            <p:ph type="sldNum" sz="quarter" idx="12"/>
          </p:nvPr>
        </p:nvSpPr>
        <p:spPr/>
        <p:txBody>
          <a:bodyPr/>
          <a:lstStyle/>
          <a:p>
            <a:fld id="{4EC81F68-4976-451A-B2E9-79BCBD2F70CC}" type="slidenum">
              <a:rPr lang="en-AU" smtClean="0"/>
              <a:t>23</a:t>
            </a:fld>
            <a:endParaRPr lang="en-AU"/>
          </a:p>
        </p:txBody>
      </p:sp>
    </p:spTree>
    <p:extLst>
      <p:ext uri="{BB962C8B-B14F-4D97-AF65-F5344CB8AC3E}">
        <p14:creationId xmlns:p14="http://schemas.microsoft.com/office/powerpoint/2010/main" val="1260604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1CB6B-329D-4F13-800E-08DFEC42D88D}"/>
              </a:ext>
            </a:extLst>
          </p:cNvPr>
          <p:cNvSpPr>
            <a:spLocks noGrp="1"/>
          </p:cNvSpPr>
          <p:nvPr>
            <p:ph type="title"/>
          </p:nvPr>
        </p:nvSpPr>
        <p:spPr/>
        <p:txBody>
          <a:bodyPr/>
          <a:lstStyle/>
          <a:p>
            <a:r>
              <a:rPr lang="en-AU"/>
              <a:t>Communication with AEMO</a:t>
            </a:r>
          </a:p>
        </p:txBody>
      </p:sp>
      <p:sp>
        <p:nvSpPr>
          <p:cNvPr id="3" name="Content Placeholder 2">
            <a:extLst>
              <a:ext uri="{FF2B5EF4-FFF2-40B4-BE49-F238E27FC236}">
                <a16:creationId xmlns:a16="http://schemas.microsoft.com/office/drawing/2014/main" id="{34127503-CB5E-460A-B1EA-BE44EDB8D030}"/>
              </a:ext>
            </a:extLst>
          </p:cNvPr>
          <p:cNvSpPr>
            <a:spLocks noGrp="1"/>
          </p:cNvSpPr>
          <p:nvPr>
            <p:ph idx="1"/>
          </p:nvPr>
        </p:nvSpPr>
        <p:spPr/>
        <p:txBody>
          <a:bodyPr/>
          <a:lstStyle/>
          <a:p>
            <a:pPr marL="0" indent="0">
              <a:buNone/>
            </a:pPr>
            <a:r>
              <a:rPr lang="en-AU"/>
              <a:t>Any communication including comments/questions can be sent to </a:t>
            </a:r>
            <a:r>
              <a:rPr lang="en-AU" u="sng">
                <a:hlinkClick r:id="rId2"/>
              </a:rPr>
              <a:t>STPASAReplacement@aemo.com.au</a:t>
            </a:r>
            <a:r>
              <a:rPr lang="en-AU"/>
              <a:t> </a:t>
            </a:r>
          </a:p>
          <a:p>
            <a:endParaRPr lang="en-AU"/>
          </a:p>
        </p:txBody>
      </p:sp>
      <p:sp>
        <p:nvSpPr>
          <p:cNvPr id="4" name="Slide Number Placeholder 3">
            <a:extLst>
              <a:ext uri="{FF2B5EF4-FFF2-40B4-BE49-F238E27FC236}">
                <a16:creationId xmlns:a16="http://schemas.microsoft.com/office/drawing/2014/main" id="{2CF568DE-1E67-4FE0-A641-E7FA8510DA63}"/>
              </a:ext>
            </a:extLst>
          </p:cNvPr>
          <p:cNvSpPr>
            <a:spLocks noGrp="1"/>
          </p:cNvSpPr>
          <p:nvPr>
            <p:ph type="sldNum" sz="quarter" idx="12"/>
          </p:nvPr>
        </p:nvSpPr>
        <p:spPr/>
        <p:txBody>
          <a:bodyPr/>
          <a:lstStyle/>
          <a:p>
            <a:fld id="{4EC81F68-4976-451A-B2E9-79BCBD2F70CC}" type="slidenum">
              <a:rPr lang="en-AU" smtClean="0"/>
              <a:t>24</a:t>
            </a:fld>
            <a:endParaRPr lang="en-AU"/>
          </a:p>
        </p:txBody>
      </p:sp>
    </p:spTree>
    <p:extLst>
      <p:ext uri="{BB962C8B-B14F-4D97-AF65-F5344CB8AC3E}">
        <p14:creationId xmlns:p14="http://schemas.microsoft.com/office/powerpoint/2010/main" val="723984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8147F-ACA2-452F-8254-139D72074505}"/>
              </a:ext>
            </a:extLst>
          </p:cNvPr>
          <p:cNvSpPr>
            <a:spLocks noGrp="1"/>
          </p:cNvSpPr>
          <p:nvPr>
            <p:ph type="title"/>
          </p:nvPr>
        </p:nvSpPr>
        <p:spPr/>
        <p:txBody>
          <a:bodyPr/>
          <a:lstStyle/>
          <a:p>
            <a:r>
              <a:rPr lang="en-AU"/>
              <a:t>ST PASA Replacement Project</a:t>
            </a:r>
          </a:p>
        </p:txBody>
      </p:sp>
      <p:sp>
        <p:nvSpPr>
          <p:cNvPr id="3" name="Content Placeholder 2">
            <a:extLst>
              <a:ext uri="{FF2B5EF4-FFF2-40B4-BE49-F238E27FC236}">
                <a16:creationId xmlns:a16="http://schemas.microsoft.com/office/drawing/2014/main" id="{35D699B7-C4A3-4019-848C-A692A6E08AF6}"/>
              </a:ext>
            </a:extLst>
          </p:cNvPr>
          <p:cNvSpPr>
            <a:spLocks noGrp="1"/>
          </p:cNvSpPr>
          <p:nvPr>
            <p:ph idx="1"/>
          </p:nvPr>
        </p:nvSpPr>
        <p:spPr>
          <a:xfrm>
            <a:off x="235526" y="1496440"/>
            <a:ext cx="11694382" cy="5225035"/>
          </a:xfrm>
        </p:spPr>
        <p:txBody>
          <a:bodyPr>
            <a:normAutofit fontScale="62500" lnSpcReduction="20000"/>
          </a:bodyPr>
          <a:lstStyle/>
          <a:p>
            <a:pPr marL="0" indent="0">
              <a:lnSpc>
                <a:spcPct val="120000"/>
              </a:lnSpc>
              <a:buNone/>
            </a:pPr>
            <a:r>
              <a:rPr lang="en-AU" b="1"/>
              <a:t>Objective</a:t>
            </a:r>
            <a:r>
              <a:rPr lang="en-AU"/>
              <a:t>: To do a holistic review of the PD/ST PASA methodology and develop a system that would serve the NEM now, and into the future.</a:t>
            </a:r>
          </a:p>
          <a:p>
            <a:pPr marL="0" indent="0">
              <a:buNone/>
            </a:pPr>
            <a:endParaRPr lang="en-AU"/>
          </a:p>
          <a:p>
            <a:pPr marL="0" indent="0">
              <a:buNone/>
            </a:pPr>
            <a:r>
              <a:rPr lang="en-AU" b="1"/>
              <a:t>Progress to date:</a:t>
            </a:r>
          </a:p>
          <a:p>
            <a:pPr marL="0" indent="0">
              <a:buNone/>
            </a:pPr>
            <a:r>
              <a:rPr lang="en-AU"/>
              <a:t>AEMO engaged Intelligent Energy Systems (IES) &amp; Steve Wallace Advisory (SWA) to assist with </a:t>
            </a:r>
          </a:p>
          <a:p>
            <a:pPr marL="452438" indent="-452438">
              <a:buClr>
                <a:srgbClr val="FF0000"/>
              </a:buClr>
              <a:buFont typeface="Wingdings" panose="05000000000000000000" pitchFamily="2" charset="2"/>
              <a:buChar char="ü"/>
            </a:pPr>
            <a:r>
              <a:rPr lang="en-AU"/>
              <a:t>Industry consultation</a:t>
            </a:r>
          </a:p>
          <a:p>
            <a:pPr marL="452438" indent="-452438">
              <a:buClr>
                <a:srgbClr val="FF0000"/>
              </a:buClr>
              <a:buFont typeface="Wingdings" panose="05000000000000000000" pitchFamily="2" charset="2"/>
              <a:buChar char="ü"/>
            </a:pPr>
            <a:r>
              <a:rPr lang="en-AU"/>
              <a:t>Review of international practices</a:t>
            </a:r>
          </a:p>
          <a:p>
            <a:pPr marL="452438" indent="-452438">
              <a:buClr>
                <a:srgbClr val="FF0000"/>
              </a:buClr>
              <a:buFont typeface="Wingdings" panose="05000000000000000000" pitchFamily="2" charset="2"/>
              <a:buChar char="ü"/>
            </a:pPr>
            <a:r>
              <a:rPr lang="en-AU"/>
              <a:t>Survey off-the-shelf IT solutions available</a:t>
            </a:r>
          </a:p>
          <a:p>
            <a:pPr marL="452438" indent="-452438">
              <a:buClr>
                <a:srgbClr val="FF0000"/>
              </a:buClr>
              <a:buFont typeface="Wingdings" panose="05000000000000000000" pitchFamily="2" charset="2"/>
              <a:buChar char="ü"/>
            </a:pPr>
            <a:r>
              <a:rPr lang="en-AU"/>
              <a:t>Publication of report including</a:t>
            </a:r>
          </a:p>
          <a:p>
            <a:pPr marL="541338" indent="354013">
              <a:buFont typeface="Courier New" panose="02070309020205020404" pitchFamily="49" charset="0"/>
              <a:buChar char="o"/>
            </a:pPr>
            <a:r>
              <a:rPr lang="en-AU"/>
              <a:t>	Business requirements</a:t>
            </a:r>
          </a:p>
          <a:p>
            <a:pPr marL="541338" indent="354013">
              <a:buFont typeface="Courier New" panose="02070309020205020404" pitchFamily="49" charset="0"/>
              <a:buChar char="o"/>
            </a:pPr>
            <a:r>
              <a:rPr lang="en-AU"/>
              <a:t>	High level design (HLD)</a:t>
            </a:r>
          </a:p>
          <a:p>
            <a:pPr marL="541338" indent="0">
              <a:buNone/>
            </a:pPr>
            <a:r>
              <a:rPr lang="en-AU">
                <a:hlinkClick r:id="rId2"/>
              </a:rPr>
              <a:t>Link to ST PASA Webpage</a:t>
            </a:r>
            <a:endParaRPr lang="en-AU"/>
          </a:p>
          <a:p>
            <a:pPr marL="541338" indent="0">
              <a:buNone/>
            </a:pPr>
            <a:endParaRPr lang="en-AU"/>
          </a:p>
          <a:p>
            <a:pPr marL="0" indent="0">
              <a:buNone/>
            </a:pPr>
            <a:r>
              <a:rPr lang="en-AU"/>
              <a:t>The project team is in the middle of the development of a</a:t>
            </a:r>
          </a:p>
          <a:p>
            <a:r>
              <a:rPr lang="en-AU"/>
              <a:t>Proof of Concept</a:t>
            </a:r>
          </a:p>
          <a:p>
            <a:r>
              <a:rPr lang="en-AU"/>
              <a:t>Draft Rule Change proposal</a:t>
            </a:r>
          </a:p>
          <a:p>
            <a:pPr marL="0" indent="0">
              <a:buNone/>
            </a:pPr>
            <a:endParaRPr lang="en-AU"/>
          </a:p>
          <a:p>
            <a:endParaRPr lang="en-AU"/>
          </a:p>
        </p:txBody>
      </p:sp>
      <p:sp>
        <p:nvSpPr>
          <p:cNvPr id="4" name="Slide Number Placeholder 5">
            <a:extLst>
              <a:ext uri="{FF2B5EF4-FFF2-40B4-BE49-F238E27FC236}">
                <a16:creationId xmlns:a16="http://schemas.microsoft.com/office/drawing/2014/main" id="{4E11F295-865C-49F9-AB6A-BE0604128881}"/>
              </a:ext>
            </a:extLst>
          </p:cNvPr>
          <p:cNvSpPr>
            <a:spLocks noGrp="1"/>
          </p:cNvSpPr>
          <p:nvPr>
            <p:ph type="sldNum" sz="quarter" idx="12"/>
          </p:nvPr>
        </p:nvSpPr>
        <p:spPr>
          <a:xfrm>
            <a:off x="11353800" y="6356350"/>
            <a:ext cx="576108" cy="365125"/>
          </a:xfrm>
        </p:spPr>
        <p:txBody>
          <a:bodyPr/>
          <a:lstStyle/>
          <a:p>
            <a:fld id="{4EC81F68-4976-451A-B2E9-79BCBD2F70CC}" type="slidenum">
              <a:rPr lang="en-AU" smtClean="0"/>
              <a:pPr/>
              <a:t>3</a:t>
            </a:fld>
            <a:endParaRPr lang="en-AU"/>
          </a:p>
        </p:txBody>
      </p:sp>
    </p:spTree>
    <p:extLst>
      <p:ext uri="{BB962C8B-B14F-4D97-AF65-F5344CB8AC3E}">
        <p14:creationId xmlns:p14="http://schemas.microsoft.com/office/powerpoint/2010/main" val="3835549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1FE97-E007-4F09-ABFC-DCDC04DF6246}"/>
              </a:ext>
            </a:extLst>
          </p:cNvPr>
          <p:cNvSpPr>
            <a:spLocks noGrp="1"/>
          </p:cNvSpPr>
          <p:nvPr>
            <p:ph type="title"/>
          </p:nvPr>
        </p:nvSpPr>
        <p:spPr/>
        <p:txBody>
          <a:bodyPr/>
          <a:lstStyle/>
          <a:p>
            <a:r>
              <a:rPr lang="en-AU"/>
              <a:t>Key themes of HLD</a:t>
            </a:r>
          </a:p>
        </p:txBody>
      </p:sp>
      <p:sp>
        <p:nvSpPr>
          <p:cNvPr id="3" name="Content Placeholder 2">
            <a:extLst>
              <a:ext uri="{FF2B5EF4-FFF2-40B4-BE49-F238E27FC236}">
                <a16:creationId xmlns:a16="http://schemas.microsoft.com/office/drawing/2014/main" id="{37463EBC-7532-4277-8B1E-139A26D13546}"/>
              </a:ext>
            </a:extLst>
          </p:cNvPr>
          <p:cNvSpPr>
            <a:spLocks noGrp="1"/>
          </p:cNvSpPr>
          <p:nvPr>
            <p:ph idx="1"/>
          </p:nvPr>
        </p:nvSpPr>
        <p:spPr>
          <a:xfrm>
            <a:off x="235528" y="1540023"/>
            <a:ext cx="11756776" cy="5317977"/>
          </a:xfrm>
        </p:spPr>
        <p:txBody>
          <a:bodyPr vert="horz" lIns="91440" tIns="45720" rIns="91440" bIns="45720" rtlCol="0" anchor="t">
            <a:normAutofit/>
          </a:bodyPr>
          <a:lstStyle/>
          <a:p>
            <a:r>
              <a:rPr lang="en-AU"/>
              <a:t>Reliability is a physical system issue hence the model should reflect the  physical reality instead of the market</a:t>
            </a:r>
          </a:p>
          <a:p>
            <a:pPr lvl="1"/>
            <a:r>
              <a:rPr lang="en-AU"/>
              <a:t>Full network model</a:t>
            </a:r>
            <a:endParaRPr lang="en-AU">
              <a:cs typeface="Segoe UI Semilight"/>
            </a:endParaRPr>
          </a:p>
          <a:p>
            <a:pPr lvl="1"/>
            <a:r>
              <a:rPr lang="en-AU"/>
              <a:t>Forecast at nodal level (load on bus)</a:t>
            </a:r>
            <a:endParaRPr lang="en-AU">
              <a:cs typeface="Segoe UI Semilight"/>
            </a:endParaRPr>
          </a:p>
          <a:p>
            <a:r>
              <a:rPr lang="en-AU"/>
              <a:t>Determine uncertainties in demand forecast, VRE forecasts and scheduled unit forced outages </a:t>
            </a:r>
            <a:endParaRPr lang="en-AU">
              <a:cs typeface="Segoe UI Semilight"/>
            </a:endParaRPr>
          </a:p>
          <a:p>
            <a:pPr lvl="1"/>
            <a:r>
              <a:rPr lang="en-AU"/>
              <a:t>They become an input into the model (known as ‘Uncertainty Margins’)</a:t>
            </a:r>
            <a:endParaRPr lang="en-AU">
              <a:cs typeface="Segoe UI Semilight"/>
            </a:endParaRPr>
          </a:p>
          <a:p>
            <a:r>
              <a:rPr lang="en-AU"/>
              <a:t>Better energy storage models</a:t>
            </a:r>
            <a:endParaRPr lang="en-AU">
              <a:cs typeface="Segoe UI Semilight"/>
            </a:endParaRPr>
          </a:p>
          <a:p>
            <a:r>
              <a:rPr lang="en-AU"/>
              <a:t>Identify system security issues like low inertia, system strength etc</a:t>
            </a:r>
            <a:endParaRPr lang="en-AU">
              <a:cs typeface="Segoe UI Semilight"/>
            </a:endParaRPr>
          </a:p>
          <a:p>
            <a:r>
              <a:rPr lang="en-AU"/>
              <a:t>Suggest lowest cost RERT activation schedules, if required</a:t>
            </a:r>
            <a:endParaRPr lang="en-AU">
              <a:cs typeface="Segoe UI Semilight"/>
            </a:endParaRPr>
          </a:p>
          <a:p>
            <a:endParaRPr lang="en-AU"/>
          </a:p>
        </p:txBody>
      </p:sp>
      <p:sp>
        <p:nvSpPr>
          <p:cNvPr id="4" name="Slide Number Placeholder 5">
            <a:extLst>
              <a:ext uri="{FF2B5EF4-FFF2-40B4-BE49-F238E27FC236}">
                <a16:creationId xmlns:a16="http://schemas.microsoft.com/office/drawing/2014/main" id="{AEF0A327-7386-416A-B7A9-A811E039D0C2}"/>
              </a:ext>
            </a:extLst>
          </p:cNvPr>
          <p:cNvSpPr>
            <a:spLocks noGrp="1"/>
          </p:cNvSpPr>
          <p:nvPr>
            <p:ph type="sldNum" sz="quarter" idx="12"/>
          </p:nvPr>
        </p:nvSpPr>
        <p:spPr>
          <a:xfrm>
            <a:off x="11353800" y="6356350"/>
            <a:ext cx="576108" cy="365125"/>
          </a:xfrm>
        </p:spPr>
        <p:txBody>
          <a:bodyPr/>
          <a:lstStyle/>
          <a:p>
            <a:fld id="{4EC81F68-4976-451A-B2E9-79BCBD2F70CC}" type="slidenum">
              <a:rPr lang="en-AU" smtClean="0"/>
              <a:pPr/>
              <a:t>4</a:t>
            </a:fld>
            <a:endParaRPr lang="en-AU"/>
          </a:p>
        </p:txBody>
      </p:sp>
    </p:spTree>
    <p:extLst>
      <p:ext uri="{BB962C8B-B14F-4D97-AF65-F5344CB8AC3E}">
        <p14:creationId xmlns:p14="http://schemas.microsoft.com/office/powerpoint/2010/main" val="2032213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8FB48-8CC5-4416-9A37-85B5BB1371FA}"/>
              </a:ext>
            </a:extLst>
          </p:cNvPr>
          <p:cNvSpPr>
            <a:spLocks noGrp="1"/>
          </p:cNvSpPr>
          <p:nvPr>
            <p:ph type="title"/>
          </p:nvPr>
        </p:nvSpPr>
        <p:spPr/>
        <p:txBody>
          <a:bodyPr/>
          <a:lstStyle/>
          <a:p>
            <a:r>
              <a:rPr lang="en-AU"/>
              <a:t>Proposed PD/ST PASA System</a:t>
            </a:r>
          </a:p>
        </p:txBody>
      </p:sp>
      <p:sp>
        <p:nvSpPr>
          <p:cNvPr id="4" name="Slide Number Placeholder 3">
            <a:extLst>
              <a:ext uri="{FF2B5EF4-FFF2-40B4-BE49-F238E27FC236}">
                <a16:creationId xmlns:a16="http://schemas.microsoft.com/office/drawing/2014/main" id="{6FF6160A-8B89-4A16-853F-7DC7FA76D503}"/>
              </a:ext>
            </a:extLst>
          </p:cNvPr>
          <p:cNvSpPr>
            <a:spLocks noGrp="1"/>
          </p:cNvSpPr>
          <p:nvPr>
            <p:ph type="sldNum" sz="quarter" idx="12"/>
          </p:nvPr>
        </p:nvSpPr>
        <p:spPr/>
        <p:txBody>
          <a:bodyPr/>
          <a:lstStyle/>
          <a:p>
            <a:fld id="{4EC81F68-4976-451A-B2E9-79BCBD2F70CC}" type="slidenum">
              <a:rPr lang="en-AU" smtClean="0"/>
              <a:t>5</a:t>
            </a:fld>
            <a:endParaRPr lang="en-AU"/>
          </a:p>
        </p:txBody>
      </p:sp>
      <p:pic>
        <p:nvPicPr>
          <p:cNvPr id="8" name="Picture 7">
            <a:extLst>
              <a:ext uri="{FF2B5EF4-FFF2-40B4-BE49-F238E27FC236}">
                <a16:creationId xmlns:a16="http://schemas.microsoft.com/office/drawing/2014/main" id="{15E6C5FF-3011-4E23-A812-FB3F060978FD}"/>
              </a:ext>
            </a:extLst>
          </p:cNvPr>
          <p:cNvPicPr>
            <a:picLocks noChangeAspect="1"/>
          </p:cNvPicPr>
          <p:nvPr/>
        </p:nvPicPr>
        <p:blipFill>
          <a:blip r:embed="rId2"/>
          <a:stretch>
            <a:fillRect/>
          </a:stretch>
        </p:blipFill>
        <p:spPr>
          <a:xfrm>
            <a:off x="1745438" y="1419995"/>
            <a:ext cx="8701124" cy="5118917"/>
          </a:xfrm>
          <a:prstGeom prst="rect">
            <a:avLst/>
          </a:prstGeom>
        </p:spPr>
      </p:pic>
    </p:spTree>
    <p:extLst>
      <p:ext uri="{BB962C8B-B14F-4D97-AF65-F5344CB8AC3E}">
        <p14:creationId xmlns:p14="http://schemas.microsoft.com/office/powerpoint/2010/main" val="841990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C3AE0-1950-410D-A56B-41D0C0340A6B}"/>
              </a:ext>
            </a:extLst>
          </p:cNvPr>
          <p:cNvSpPr>
            <a:spLocks noGrp="1"/>
          </p:cNvSpPr>
          <p:nvPr>
            <p:ph type="title"/>
          </p:nvPr>
        </p:nvSpPr>
        <p:spPr/>
        <p:txBody>
          <a:bodyPr>
            <a:normAutofit fontScale="90000"/>
          </a:bodyPr>
          <a:lstStyle/>
          <a:p>
            <a:r>
              <a:rPr lang="en-AU"/>
              <a:t>Determination of Reliability – the new paradigm</a:t>
            </a:r>
          </a:p>
        </p:txBody>
      </p:sp>
      <p:sp>
        <p:nvSpPr>
          <p:cNvPr id="4" name="Slide Number Placeholder 3">
            <a:extLst>
              <a:ext uri="{FF2B5EF4-FFF2-40B4-BE49-F238E27FC236}">
                <a16:creationId xmlns:a16="http://schemas.microsoft.com/office/drawing/2014/main" id="{8C4B950B-FB1E-4E22-B0D8-A9495B87DF0D}"/>
              </a:ext>
            </a:extLst>
          </p:cNvPr>
          <p:cNvSpPr>
            <a:spLocks noGrp="1"/>
          </p:cNvSpPr>
          <p:nvPr>
            <p:ph type="sldNum" sz="quarter" idx="12"/>
          </p:nvPr>
        </p:nvSpPr>
        <p:spPr/>
        <p:txBody>
          <a:bodyPr/>
          <a:lstStyle/>
          <a:p>
            <a:fld id="{4EC81F68-4976-451A-B2E9-79BCBD2F70CC}" type="slidenum">
              <a:rPr lang="en-AU" smtClean="0"/>
              <a:pPr/>
              <a:t>6</a:t>
            </a:fld>
            <a:endParaRPr lang="en-AU"/>
          </a:p>
        </p:txBody>
      </p:sp>
      <p:graphicFrame>
        <p:nvGraphicFramePr>
          <p:cNvPr id="13" name="Table 12">
            <a:extLst>
              <a:ext uri="{FF2B5EF4-FFF2-40B4-BE49-F238E27FC236}">
                <a16:creationId xmlns:a16="http://schemas.microsoft.com/office/drawing/2014/main" id="{94592BD3-B271-4631-ACFA-BCEAB1BB2EBD}"/>
              </a:ext>
            </a:extLst>
          </p:cNvPr>
          <p:cNvGraphicFramePr>
            <a:graphicFrameLocks noGrp="1"/>
          </p:cNvGraphicFramePr>
          <p:nvPr>
            <p:extLst>
              <p:ext uri="{D42A27DB-BD31-4B8C-83A1-F6EECF244321}">
                <p14:modId xmlns:p14="http://schemas.microsoft.com/office/powerpoint/2010/main" val="3439395954"/>
              </p:ext>
            </p:extLst>
          </p:nvPr>
        </p:nvGraphicFramePr>
        <p:xfrm>
          <a:off x="209550" y="1533046"/>
          <a:ext cx="11950700" cy="3930597"/>
        </p:xfrm>
        <a:graphic>
          <a:graphicData uri="http://schemas.openxmlformats.org/drawingml/2006/table">
            <a:tbl>
              <a:tblPr/>
              <a:tblGrid>
                <a:gridCol w="1324960">
                  <a:extLst>
                    <a:ext uri="{9D8B030D-6E8A-4147-A177-3AD203B41FA5}">
                      <a16:colId xmlns:a16="http://schemas.microsoft.com/office/drawing/2014/main" val="331128450"/>
                    </a:ext>
                  </a:extLst>
                </a:gridCol>
                <a:gridCol w="4981904">
                  <a:extLst>
                    <a:ext uri="{9D8B030D-6E8A-4147-A177-3AD203B41FA5}">
                      <a16:colId xmlns:a16="http://schemas.microsoft.com/office/drawing/2014/main" val="3857138836"/>
                    </a:ext>
                  </a:extLst>
                </a:gridCol>
                <a:gridCol w="5643836">
                  <a:extLst>
                    <a:ext uri="{9D8B030D-6E8A-4147-A177-3AD203B41FA5}">
                      <a16:colId xmlns:a16="http://schemas.microsoft.com/office/drawing/2014/main" val="2235746564"/>
                    </a:ext>
                  </a:extLst>
                </a:gridCol>
              </a:tblGrid>
              <a:tr h="298575">
                <a:tc>
                  <a:txBody>
                    <a:bodyPr/>
                    <a:lstStyle/>
                    <a:p>
                      <a:pPr algn="l" fontAlgn="b"/>
                      <a:endParaRPr lang="en-AU" sz="1400" b="0" i="0" u="none" strike="noStrike">
                        <a:solidFill>
                          <a:srgbClr val="000000"/>
                        </a:solidFill>
                        <a:effectLst/>
                        <a:latin typeface="+mn-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84138" indent="0" algn="l" fontAlgn="b"/>
                      <a:r>
                        <a:rPr lang="en-AU" sz="1400" b="1" i="0" u="none" strike="noStrike">
                          <a:solidFill>
                            <a:srgbClr val="000000"/>
                          </a:solidFill>
                          <a:effectLst/>
                          <a:latin typeface="+mn-lt"/>
                        </a:rPr>
                        <a:t>Current ST PASA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84138" indent="0" algn="l" fontAlgn="b"/>
                      <a:r>
                        <a:rPr lang="en-AU" sz="1400" b="1" i="0" u="none" strike="noStrike">
                          <a:solidFill>
                            <a:srgbClr val="000000"/>
                          </a:solidFill>
                          <a:effectLst/>
                          <a:latin typeface="+mn-lt"/>
                        </a:rPr>
                        <a:t>Proposed System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9424358"/>
                  </a:ext>
                </a:extLst>
              </a:tr>
              <a:tr h="466968">
                <a:tc>
                  <a:txBody>
                    <a:bodyPr/>
                    <a:lstStyle/>
                    <a:p>
                      <a:pPr marL="92075" indent="0" algn="l" fontAlgn="b"/>
                      <a:r>
                        <a:rPr lang="en-AU" sz="1400" b="1" i="0" u="none" strike="noStrike">
                          <a:solidFill>
                            <a:srgbClr val="000000"/>
                          </a:solidFill>
                          <a:effectLst/>
                          <a:latin typeface="+mn-lt"/>
                        </a:rPr>
                        <a:t>Objective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84138" indent="0" algn="l" fontAlgn="b"/>
                      <a:r>
                        <a:rPr lang="en-AU" sz="1400" b="0" i="0" u="none" strike="noStrike">
                          <a:solidFill>
                            <a:srgbClr val="000000"/>
                          </a:solidFill>
                          <a:effectLst/>
                          <a:latin typeface="+mn-lt"/>
                        </a:rPr>
                        <a:t>Create generation profile that maximises reserve by maximising supply to RRN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2075" indent="0" algn="l" fontAlgn="b"/>
                      <a:r>
                        <a:rPr lang="en-AU" sz="1400" b="0" i="0" u="none" strike="noStrike">
                          <a:solidFill>
                            <a:schemeClr val="tx1"/>
                          </a:solidFill>
                          <a:effectLst/>
                          <a:latin typeface="+mn-lt"/>
                        </a:rPr>
                        <a:t>Create generation profile that meets the demand at each node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8512571"/>
                  </a:ext>
                </a:extLst>
              </a:tr>
              <a:tr h="447886">
                <a:tc>
                  <a:txBody>
                    <a:bodyPr/>
                    <a:lstStyle/>
                    <a:p>
                      <a:pPr marL="92075" indent="0" algn="l" fontAlgn="b"/>
                      <a:r>
                        <a:rPr lang="en-AU" sz="1400" b="1" i="0" u="none" strike="noStrike">
                          <a:solidFill>
                            <a:srgbClr val="000000"/>
                          </a:solidFill>
                          <a:effectLst/>
                          <a:latin typeface="+mn-lt"/>
                        </a:rPr>
                        <a:t>Subject to</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84138" indent="0" algn="l" fontAlgn="b"/>
                      <a:r>
                        <a:rPr lang="en-AU" sz="1400" b="0" i="0" u="none" strike="noStrike">
                          <a:solidFill>
                            <a:srgbClr val="000000"/>
                          </a:solidFill>
                          <a:effectLst/>
                          <a:latin typeface="+mn-lt"/>
                        </a:rPr>
                        <a:t>n-1 security </a:t>
                      </a:r>
                      <a:r>
                        <a:rPr lang="en-AU" sz="1400" b="0" i="0" u="none" strike="noStrike">
                          <a:solidFill>
                            <a:schemeClr val="tx1"/>
                          </a:solidFill>
                          <a:effectLst/>
                          <a:latin typeface="+mn-lt"/>
                        </a:rPr>
                        <a:t>constraints for predefined network configurations</a:t>
                      </a:r>
                      <a:br>
                        <a:rPr lang="en-AU" sz="1400" b="0" i="0" u="none" strike="noStrike">
                          <a:solidFill>
                            <a:srgbClr val="000000"/>
                          </a:solidFill>
                          <a:effectLst/>
                          <a:latin typeface="+mn-lt"/>
                        </a:rPr>
                      </a:br>
                      <a:r>
                        <a:rPr lang="en-AU" sz="1400" b="0" i="0" u="none" strike="noStrike">
                          <a:solidFill>
                            <a:srgbClr val="000000"/>
                          </a:solidFill>
                          <a:effectLst/>
                          <a:latin typeface="+mn-lt"/>
                        </a:rPr>
                        <a:t>(Transmission contingencies only)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2075" indent="0" algn="l" fontAlgn="b"/>
                      <a:r>
                        <a:rPr lang="en-AU" sz="1400" b="0" i="0" u="none" strike="noStrike">
                          <a:solidFill>
                            <a:schemeClr val="tx1"/>
                          </a:solidFill>
                          <a:effectLst/>
                          <a:latin typeface="+mn-lt"/>
                        </a:rPr>
                        <a:t>n-1 security constraints for any network configuration and set of contingencies</a:t>
                      </a:r>
                      <a:br>
                        <a:rPr lang="en-AU" sz="1400" b="0" i="0" u="none" strike="noStrike">
                          <a:solidFill>
                            <a:schemeClr val="tx1"/>
                          </a:solidFill>
                          <a:effectLst/>
                          <a:latin typeface="+mn-lt"/>
                        </a:rPr>
                      </a:br>
                      <a:r>
                        <a:rPr lang="en-AU" sz="1400" b="0" i="0" u="none" strike="noStrike">
                          <a:solidFill>
                            <a:schemeClr val="tx1"/>
                          </a:solidFill>
                          <a:effectLst/>
                          <a:latin typeface="+mn-lt"/>
                        </a:rPr>
                        <a:t>(Transmission and generator contingencies)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397208"/>
                  </a:ext>
                </a:extLst>
              </a:tr>
              <a:tr h="298575">
                <a:tc>
                  <a:txBody>
                    <a:bodyPr/>
                    <a:lstStyle/>
                    <a:p>
                      <a:pPr marL="92075" indent="0" algn="l" fontAlgn="b"/>
                      <a:r>
                        <a:rPr lang="en-AU" sz="1400" b="1" i="0" u="none" strike="noStrike">
                          <a:solidFill>
                            <a:srgbClr val="000000"/>
                          </a:solidFill>
                          <a:effectLst/>
                          <a:latin typeface="+mn-lt"/>
                        </a:rPr>
                        <a:t>Demand Used</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84138" indent="0" algn="l" fontAlgn="b"/>
                      <a:r>
                        <a:rPr lang="en-AU" sz="1400" b="0" i="0" u="none" strike="noStrike">
                          <a:solidFill>
                            <a:srgbClr val="000000"/>
                          </a:solidFill>
                          <a:effectLst/>
                          <a:latin typeface="+mn-lt"/>
                        </a:rPr>
                        <a:t>50% POE demand</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2075" indent="0" algn="l" fontAlgn="b"/>
                      <a:r>
                        <a:rPr lang="en-AU" sz="1400" b="0" i="0" u="none" strike="noStrike">
                          <a:solidFill>
                            <a:schemeClr val="tx1"/>
                          </a:solidFill>
                          <a:effectLst/>
                          <a:latin typeface="+mn-lt"/>
                        </a:rPr>
                        <a:t>50% POE demand + Uncertainty Margin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3267350"/>
                  </a:ext>
                </a:extLst>
              </a:tr>
              <a:tr h="434947">
                <a:tc>
                  <a:txBody>
                    <a:bodyPr/>
                    <a:lstStyle/>
                    <a:p>
                      <a:pPr marL="92075" indent="0" algn="l" fontAlgn="b"/>
                      <a:r>
                        <a:rPr lang="en-AU" sz="1400" b="1" i="0" u="none" strike="noStrike">
                          <a:solidFill>
                            <a:srgbClr val="000000"/>
                          </a:solidFill>
                          <a:effectLst/>
                          <a:latin typeface="+mn-lt"/>
                        </a:rPr>
                        <a:t>Reliability Measure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2075" indent="0" algn="l" fontAlgn="b"/>
                      <a:r>
                        <a:rPr lang="en-AU" sz="1400" b="0" i="0" u="none" strike="noStrike" dirty="0">
                          <a:solidFill>
                            <a:srgbClr val="000000"/>
                          </a:solidFill>
                          <a:effectLst/>
                          <a:latin typeface="+mn-lt"/>
                        </a:rPr>
                        <a:t>Reserve = </a:t>
                      </a:r>
                      <a:r>
                        <a:rPr lang="en-AU" sz="1400" b="0" i="0" u="none" strike="noStrike" dirty="0">
                          <a:solidFill>
                            <a:schemeClr val="tx1"/>
                          </a:solidFill>
                          <a:effectLst/>
                          <a:latin typeface="+mn-lt"/>
                        </a:rPr>
                        <a:t>Gen – 50% POE Demand</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2075" indent="0" algn="l" fontAlgn="b"/>
                      <a:r>
                        <a:rPr lang="en-AU" sz="1400" b="0" i="0" u="none" strike="noStrike">
                          <a:solidFill>
                            <a:schemeClr val="tx1"/>
                          </a:solidFill>
                          <a:effectLst/>
                          <a:latin typeface="+mn-lt"/>
                        </a:rPr>
                        <a:t>Deficit =  Uncertainty Margin + 50% POE Demand - Gen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1229690"/>
                  </a:ext>
                </a:extLst>
              </a:tr>
              <a:tr h="1791452">
                <a:tc>
                  <a:txBody>
                    <a:bodyPr/>
                    <a:lstStyle/>
                    <a:p>
                      <a:pPr marL="92075" indent="0" algn="l" fontAlgn="b"/>
                      <a:r>
                        <a:rPr lang="en-AU" sz="1400" b="1" i="0" u="none" strike="noStrike">
                          <a:solidFill>
                            <a:srgbClr val="000000"/>
                          </a:solidFill>
                          <a:effectLst/>
                          <a:latin typeface="+mn-lt"/>
                        </a:rPr>
                        <a:t>LOR Declared</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2075" indent="0" algn="l" fontAlgn="b"/>
                      <a:r>
                        <a:rPr lang="en-AU" sz="1400" b="0" i="0" u="none" strike="noStrike">
                          <a:solidFill>
                            <a:srgbClr val="000000"/>
                          </a:solidFill>
                          <a:effectLst/>
                          <a:latin typeface="+mn-lt"/>
                        </a:rPr>
                        <a:t>LOR 3 if Reserve &lt; 0</a:t>
                      </a:r>
                      <a:br>
                        <a:rPr lang="en-AU" sz="1400" b="0" i="0" u="none" strike="noStrike">
                          <a:solidFill>
                            <a:srgbClr val="000000"/>
                          </a:solidFill>
                          <a:effectLst/>
                          <a:latin typeface="+mn-lt"/>
                        </a:rPr>
                      </a:br>
                      <a:r>
                        <a:rPr lang="en-AU" sz="1400" b="0" i="0" u="none" strike="noStrike">
                          <a:solidFill>
                            <a:srgbClr val="000000"/>
                          </a:solidFill>
                          <a:effectLst/>
                          <a:latin typeface="+mn-lt"/>
                        </a:rPr>
                        <a:t>LOR 2 if Reserve &lt;= LOR 2 level</a:t>
                      </a:r>
                      <a:br>
                        <a:rPr lang="en-AU" sz="1400" b="0" i="0" u="none" strike="noStrike">
                          <a:solidFill>
                            <a:srgbClr val="000000"/>
                          </a:solidFill>
                          <a:effectLst/>
                          <a:latin typeface="+mn-lt"/>
                        </a:rPr>
                      </a:br>
                      <a:r>
                        <a:rPr lang="en-AU" sz="1400" b="0" i="0" u="none" strike="noStrike">
                          <a:solidFill>
                            <a:srgbClr val="000000"/>
                          </a:solidFill>
                          <a:effectLst/>
                          <a:latin typeface="+mn-lt"/>
                        </a:rPr>
                        <a:t>LOR 1 if Reserve &lt;= LOR 1 level</a:t>
                      </a:r>
                    </a:p>
                    <a:p>
                      <a:pPr marL="92075" indent="0" algn="l" fontAlgn="b"/>
                      <a:endParaRPr lang="en-AU" sz="1400" b="0" i="0" u="none" strike="noStrike">
                        <a:solidFill>
                          <a:srgbClr val="000000"/>
                        </a:solidFill>
                        <a:effectLst/>
                        <a:latin typeface="+mn-lt"/>
                      </a:endParaRPr>
                    </a:p>
                    <a:p>
                      <a:pPr marL="92075" indent="0" algn="l" fontAlgn="b"/>
                      <a:r>
                        <a:rPr lang="en-AU" sz="1400" b="0" i="0" u="none" strike="noStrike">
                          <a:solidFill>
                            <a:srgbClr val="000000"/>
                          </a:solidFill>
                          <a:effectLst/>
                          <a:latin typeface="+mn-lt"/>
                        </a:rPr>
                        <a:t>LOR2/1 level = Max (LCR/LCR2, FUM)</a:t>
                      </a:r>
                      <a:br>
                        <a:rPr lang="en-AU" sz="1400" b="0" i="0" u="none" strike="noStrike">
                          <a:solidFill>
                            <a:srgbClr val="000000"/>
                          </a:solidFill>
                          <a:effectLst/>
                          <a:latin typeface="+mn-lt"/>
                        </a:rPr>
                      </a:br>
                      <a:r>
                        <a:rPr lang="en-AU" sz="1400" b="0" i="0" u="none" strike="noStrike">
                          <a:solidFill>
                            <a:srgbClr val="000000"/>
                          </a:solidFill>
                          <a:effectLst/>
                          <a:latin typeface="+mn-lt"/>
                        </a:rPr>
                        <a:t>where LCR represents either a generator or interconnector contingency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2075" indent="0" algn="l" fontAlgn="b"/>
                      <a:r>
                        <a:rPr lang="en-AU" sz="1400" b="0" i="0" u="none" strike="noStrike" dirty="0">
                          <a:solidFill>
                            <a:schemeClr val="tx1"/>
                          </a:solidFill>
                          <a:effectLst/>
                          <a:latin typeface="+mn-lt"/>
                        </a:rPr>
                        <a:t>Deficit &gt; 0</a:t>
                      </a:r>
                      <a:br>
                        <a:rPr lang="en-AU" sz="1400" b="0" i="0" u="none" strike="noStrike" dirty="0">
                          <a:solidFill>
                            <a:schemeClr val="tx1"/>
                          </a:solidFill>
                          <a:effectLst/>
                          <a:latin typeface="+mn-lt"/>
                        </a:rPr>
                      </a:br>
                      <a:endParaRPr lang="en-AU" sz="1400" b="0" i="0" u="none" strike="noStrike" dirty="0">
                        <a:solidFill>
                          <a:schemeClr val="tx1"/>
                        </a:solidFill>
                        <a:effectLst/>
                        <a:latin typeface="+mn-lt"/>
                      </a:endParaRPr>
                    </a:p>
                    <a:p>
                      <a:pPr marL="92075" indent="0" algn="l" fontAlgn="b"/>
                      <a:r>
                        <a:rPr lang="en-AU" sz="1400" b="0" i="0" u="none" strike="noStrike" dirty="0">
                          <a:solidFill>
                            <a:schemeClr val="tx1"/>
                          </a:solidFill>
                          <a:effectLst/>
                          <a:latin typeface="+mn-lt"/>
                        </a:rPr>
                        <a:t>The three LOR levels are discussed later in the presentation</a:t>
                      </a:r>
                      <a:br>
                        <a:rPr lang="en-AU" sz="1400" b="0" i="0" u="none" strike="noStrike" dirty="0">
                          <a:solidFill>
                            <a:schemeClr val="tx1"/>
                          </a:solidFill>
                          <a:effectLst/>
                          <a:latin typeface="+mn-lt"/>
                        </a:rPr>
                      </a:br>
                      <a:r>
                        <a:rPr lang="en-AU" sz="1400" b="0" i="0" u="none" strike="noStrike" dirty="0">
                          <a:solidFill>
                            <a:schemeClr val="tx1"/>
                          </a:solidFill>
                          <a:effectLst/>
                          <a:latin typeface="+mn-lt"/>
                        </a:rPr>
                        <a:t>Note: Since the generator contingencies are already considered while creating a gen profile they cannot be used as a method for determining the different levels of LOR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4787525"/>
                  </a:ext>
                </a:extLst>
              </a:tr>
            </a:tbl>
          </a:graphicData>
        </a:graphic>
      </p:graphicFrame>
    </p:spTree>
    <p:extLst>
      <p:ext uri="{BB962C8B-B14F-4D97-AF65-F5344CB8AC3E}">
        <p14:creationId xmlns:p14="http://schemas.microsoft.com/office/powerpoint/2010/main" val="2189655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FA449-B080-4A56-8AE3-92DB0649C2AB}"/>
              </a:ext>
            </a:extLst>
          </p:cNvPr>
          <p:cNvSpPr>
            <a:spLocks noGrp="1"/>
          </p:cNvSpPr>
          <p:nvPr>
            <p:ph type="title"/>
          </p:nvPr>
        </p:nvSpPr>
        <p:spPr>
          <a:xfrm>
            <a:off x="235528" y="136525"/>
            <a:ext cx="9001778" cy="1189039"/>
          </a:xfrm>
        </p:spPr>
        <p:txBody>
          <a:bodyPr anchor="b">
            <a:normAutofit/>
          </a:bodyPr>
          <a:lstStyle/>
          <a:p>
            <a:r>
              <a:rPr lang="en-AU" sz="3700"/>
              <a:t>Determination of Reliability – the new paradigm</a:t>
            </a:r>
          </a:p>
        </p:txBody>
      </p:sp>
      <p:sp>
        <p:nvSpPr>
          <p:cNvPr id="5" name="Slide Number Placeholder 4">
            <a:extLst>
              <a:ext uri="{FF2B5EF4-FFF2-40B4-BE49-F238E27FC236}">
                <a16:creationId xmlns:a16="http://schemas.microsoft.com/office/drawing/2014/main" id="{4AA4AF3F-5D30-41D0-892A-A768F2492849}"/>
              </a:ext>
            </a:extLst>
          </p:cNvPr>
          <p:cNvSpPr>
            <a:spLocks noGrp="1"/>
          </p:cNvSpPr>
          <p:nvPr>
            <p:ph type="sldNum" sz="quarter" idx="12"/>
          </p:nvPr>
        </p:nvSpPr>
        <p:spPr>
          <a:xfrm>
            <a:off x="11353800" y="6356350"/>
            <a:ext cx="576108" cy="365125"/>
          </a:xfrm>
        </p:spPr>
        <p:txBody>
          <a:bodyPr anchor="ctr">
            <a:normAutofit/>
          </a:bodyPr>
          <a:lstStyle/>
          <a:p>
            <a:pPr>
              <a:spcAft>
                <a:spcPts val="600"/>
              </a:spcAft>
            </a:pPr>
            <a:fld id="{4EC81F68-4976-451A-B2E9-79BCBD2F70CC}" type="slidenum">
              <a:rPr lang="en-AU" smtClean="0"/>
              <a:pPr>
                <a:spcAft>
                  <a:spcPts val="600"/>
                </a:spcAft>
              </a:pPr>
              <a:t>7</a:t>
            </a:fld>
            <a:endParaRPr lang="en-AU"/>
          </a:p>
        </p:txBody>
      </p:sp>
      <p:graphicFrame>
        <p:nvGraphicFramePr>
          <p:cNvPr id="13" name="Picture Placeholder 12">
            <a:extLst>
              <a:ext uri="{FF2B5EF4-FFF2-40B4-BE49-F238E27FC236}">
                <a16:creationId xmlns:a16="http://schemas.microsoft.com/office/drawing/2014/main" id="{DD44AE5D-3EB8-427D-8A3F-CEE2FD58B8B6}"/>
              </a:ext>
            </a:extLst>
          </p:cNvPr>
          <p:cNvGraphicFramePr>
            <a:graphicFrameLocks noGrp="1"/>
          </p:cNvGraphicFramePr>
          <p:nvPr>
            <p:ph type="pic" idx="4294967295"/>
            <p:extLst>
              <p:ext uri="{D42A27DB-BD31-4B8C-83A1-F6EECF244321}">
                <p14:modId xmlns:p14="http://schemas.microsoft.com/office/powerpoint/2010/main" val="3683277479"/>
              </p:ext>
            </p:extLst>
          </p:nvPr>
        </p:nvGraphicFramePr>
        <p:xfrm>
          <a:off x="228600" y="2254510"/>
          <a:ext cx="579120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0DB17459-D1FE-4EB2-BBC4-6FB85A5B8CC1}"/>
              </a:ext>
            </a:extLst>
          </p:cNvPr>
          <p:cNvSpPr txBox="1"/>
          <p:nvPr/>
        </p:nvSpPr>
        <p:spPr>
          <a:xfrm>
            <a:off x="1728592" y="1528175"/>
            <a:ext cx="1903956" cy="369332"/>
          </a:xfrm>
          <a:prstGeom prst="rect">
            <a:avLst/>
          </a:prstGeom>
          <a:noFill/>
        </p:spPr>
        <p:txBody>
          <a:bodyPr wrap="square" rtlCol="0">
            <a:spAutoFit/>
          </a:bodyPr>
          <a:lstStyle/>
          <a:p>
            <a:r>
              <a:rPr lang="en-AU"/>
              <a:t>Current STPASA</a:t>
            </a:r>
          </a:p>
        </p:txBody>
      </p:sp>
      <p:sp>
        <p:nvSpPr>
          <p:cNvPr id="4" name="TextBox 3">
            <a:extLst>
              <a:ext uri="{FF2B5EF4-FFF2-40B4-BE49-F238E27FC236}">
                <a16:creationId xmlns:a16="http://schemas.microsoft.com/office/drawing/2014/main" id="{EC8AB130-BE15-4282-87EC-2B72FF6EC466}"/>
              </a:ext>
            </a:extLst>
          </p:cNvPr>
          <p:cNvSpPr txBox="1"/>
          <p:nvPr/>
        </p:nvSpPr>
        <p:spPr>
          <a:xfrm>
            <a:off x="8292230" y="1528175"/>
            <a:ext cx="1991638" cy="369332"/>
          </a:xfrm>
          <a:prstGeom prst="rect">
            <a:avLst/>
          </a:prstGeom>
          <a:noFill/>
        </p:spPr>
        <p:txBody>
          <a:bodyPr wrap="square" rtlCol="0">
            <a:spAutoFit/>
          </a:bodyPr>
          <a:lstStyle/>
          <a:p>
            <a:r>
              <a:rPr lang="en-AU"/>
              <a:t>Proposed System</a:t>
            </a:r>
          </a:p>
        </p:txBody>
      </p:sp>
      <p:graphicFrame>
        <p:nvGraphicFramePr>
          <p:cNvPr id="8" name="Chart 7">
            <a:extLst>
              <a:ext uri="{FF2B5EF4-FFF2-40B4-BE49-F238E27FC236}">
                <a16:creationId xmlns:a16="http://schemas.microsoft.com/office/drawing/2014/main" id="{B422CFA5-D236-4F95-B3B1-0D26D3B46A78}"/>
              </a:ext>
            </a:extLst>
          </p:cNvPr>
          <p:cNvGraphicFramePr>
            <a:graphicFrameLocks noGrp="1"/>
          </p:cNvGraphicFramePr>
          <p:nvPr>
            <p:extLst>
              <p:ext uri="{D42A27DB-BD31-4B8C-83A1-F6EECF244321}">
                <p14:modId xmlns:p14="http://schemas.microsoft.com/office/powerpoint/2010/main" val="506291691"/>
              </p:ext>
            </p:extLst>
          </p:nvPr>
        </p:nvGraphicFramePr>
        <p:xfrm>
          <a:off x="6172199" y="1897507"/>
          <a:ext cx="5791201" cy="493691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86991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3A188-2ED8-4C39-B2DB-965D822A5A3F}"/>
              </a:ext>
            </a:extLst>
          </p:cNvPr>
          <p:cNvSpPr>
            <a:spLocks noGrp="1"/>
          </p:cNvSpPr>
          <p:nvPr>
            <p:ph type="title"/>
          </p:nvPr>
        </p:nvSpPr>
        <p:spPr/>
        <p:txBody>
          <a:bodyPr>
            <a:normAutofit fontScale="90000"/>
          </a:bodyPr>
          <a:lstStyle/>
          <a:p>
            <a:r>
              <a:rPr lang="en-AU"/>
              <a:t>Benefits of the Proposed Approach</a:t>
            </a:r>
          </a:p>
        </p:txBody>
      </p:sp>
      <p:sp>
        <p:nvSpPr>
          <p:cNvPr id="3" name="Content Placeholder 2">
            <a:extLst>
              <a:ext uri="{FF2B5EF4-FFF2-40B4-BE49-F238E27FC236}">
                <a16:creationId xmlns:a16="http://schemas.microsoft.com/office/drawing/2014/main" id="{20E9E489-94F2-4278-9EC5-F0550073DBE6}"/>
              </a:ext>
            </a:extLst>
          </p:cNvPr>
          <p:cNvSpPr>
            <a:spLocks noGrp="1"/>
          </p:cNvSpPr>
          <p:nvPr>
            <p:ph idx="1"/>
          </p:nvPr>
        </p:nvSpPr>
        <p:spPr/>
        <p:txBody>
          <a:bodyPr/>
          <a:lstStyle/>
          <a:p>
            <a:r>
              <a:rPr lang="en-AU"/>
              <a:t>Changing network </a:t>
            </a:r>
          </a:p>
          <a:p>
            <a:pPr lvl="1"/>
            <a:r>
              <a:rPr lang="en-AU"/>
              <a:t>more distributed generation </a:t>
            </a:r>
          </a:p>
          <a:p>
            <a:pPr lvl="1"/>
            <a:r>
              <a:rPr lang="en-AU"/>
              <a:t>Intra-regional contingencies have a more significant impact</a:t>
            </a:r>
          </a:p>
          <a:p>
            <a:r>
              <a:rPr lang="en-AU"/>
              <a:t>A full network model provides </a:t>
            </a:r>
          </a:p>
          <a:p>
            <a:pPr lvl="1"/>
            <a:r>
              <a:rPr lang="en-AU"/>
              <a:t>flexibility in modelling various/unforeseen network configurations e.g. separation not occurring at regional boundary</a:t>
            </a:r>
          </a:p>
          <a:p>
            <a:pPr lvl="1"/>
            <a:r>
              <a:rPr lang="en-AU"/>
              <a:t>Information about network congestion at a nodal level hence provide information about impact of intra-regional contingencies</a:t>
            </a:r>
          </a:p>
          <a:p>
            <a:pPr lvl="1"/>
            <a:r>
              <a:rPr lang="en-AU"/>
              <a:t>Better forecast of demand and VRE based on locational weather patterns</a:t>
            </a:r>
          </a:p>
          <a:p>
            <a:pPr lvl="1"/>
            <a:r>
              <a:rPr lang="en-AU"/>
              <a:t>Better representation of WDR and DER</a:t>
            </a:r>
          </a:p>
          <a:p>
            <a:pPr lvl="2"/>
            <a:endParaRPr lang="en-AU"/>
          </a:p>
          <a:p>
            <a:pPr lvl="1"/>
            <a:endParaRPr lang="en-AU"/>
          </a:p>
        </p:txBody>
      </p:sp>
      <p:sp>
        <p:nvSpPr>
          <p:cNvPr id="4" name="Slide Number Placeholder 3">
            <a:extLst>
              <a:ext uri="{FF2B5EF4-FFF2-40B4-BE49-F238E27FC236}">
                <a16:creationId xmlns:a16="http://schemas.microsoft.com/office/drawing/2014/main" id="{BA48CEDC-20E1-4D17-ABC7-91B664AFCEB6}"/>
              </a:ext>
            </a:extLst>
          </p:cNvPr>
          <p:cNvSpPr>
            <a:spLocks noGrp="1"/>
          </p:cNvSpPr>
          <p:nvPr>
            <p:ph type="sldNum" sz="quarter" idx="12"/>
          </p:nvPr>
        </p:nvSpPr>
        <p:spPr/>
        <p:txBody>
          <a:bodyPr/>
          <a:lstStyle/>
          <a:p>
            <a:fld id="{4EC81F68-4976-451A-B2E9-79BCBD2F70CC}" type="slidenum">
              <a:rPr lang="en-AU" smtClean="0"/>
              <a:t>8</a:t>
            </a:fld>
            <a:endParaRPr lang="en-AU"/>
          </a:p>
        </p:txBody>
      </p:sp>
    </p:spTree>
    <p:extLst>
      <p:ext uri="{BB962C8B-B14F-4D97-AF65-F5344CB8AC3E}">
        <p14:creationId xmlns:p14="http://schemas.microsoft.com/office/powerpoint/2010/main" val="4089944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E14DC-D7E2-4F63-A3A6-EAE9D65F434E}"/>
              </a:ext>
            </a:extLst>
          </p:cNvPr>
          <p:cNvSpPr>
            <a:spLocks noGrp="1"/>
          </p:cNvSpPr>
          <p:nvPr>
            <p:ph type="title"/>
          </p:nvPr>
        </p:nvSpPr>
        <p:spPr/>
        <p:txBody>
          <a:bodyPr/>
          <a:lstStyle/>
          <a:p>
            <a:r>
              <a:rPr lang="en-AU"/>
              <a:t>Proof Of Concept</a:t>
            </a:r>
          </a:p>
        </p:txBody>
      </p:sp>
      <p:sp>
        <p:nvSpPr>
          <p:cNvPr id="3" name="Content Placeholder 2">
            <a:extLst>
              <a:ext uri="{FF2B5EF4-FFF2-40B4-BE49-F238E27FC236}">
                <a16:creationId xmlns:a16="http://schemas.microsoft.com/office/drawing/2014/main" id="{C4D05CF2-0BD8-469E-A8A0-B95493E93A1F}"/>
              </a:ext>
            </a:extLst>
          </p:cNvPr>
          <p:cNvSpPr>
            <a:spLocks noGrp="1"/>
          </p:cNvSpPr>
          <p:nvPr>
            <p:ph idx="1"/>
          </p:nvPr>
        </p:nvSpPr>
        <p:spPr>
          <a:xfrm>
            <a:off x="235526" y="1594396"/>
            <a:ext cx="11694382" cy="5032375"/>
          </a:xfrm>
        </p:spPr>
        <p:txBody>
          <a:bodyPr>
            <a:normAutofit fontScale="62500" lnSpcReduction="20000"/>
          </a:bodyPr>
          <a:lstStyle/>
          <a:p>
            <a:pPr>
              <a:spcAft>
                <a:spcPts val="300"/>
              </a:spcAft>
            </a:pPr>
            <a:r>
              <a:rPr lang="en-AU" sz="2900"/>
              <a:t>A </a:t>
            </a:r>
            <a:r>
              <a:rPr lang="en-AU" sz="2900" err="1"/>
              <a:t>PoC</a:t>
            </a:r>
            <a:r>
              <a:rPr lang="en-AU" sz="2900"/>
              <a:t> is being conducted to determine the feasibility and practicality of the proposed solution</a:t>
            </a:r>
          </a:p>
          <a:p>
            <a:pPr>
              <a:spcAft>
                <a:spcPts val="300"/>
              </a:spcAft>
            </a:pPr>
            <a:r>
              <a:rPr lang="en-AU" sz="2900"/>
              <a:t>This work includes four major workstreams. Three of the workstreams involve proving that</a:t>
            </a:r>
          </a:p>
          <a:p>
            <a:pPr lvl="1">
              <a:lnSpc>
                <a:spcPct val="120000"/>
              </a:lnSpc>
              <a:spcAft>
                <a:spcPts val="300"/>
              </a:spcAft>
              <a:buFont typeface="Courier New" panose="02070309020205020404" pitchFamily="49" charset="0"/>
              <a:buChar char="o"/>
            </a:pPr>
            <a:r>
              <a:rPr lang="en-AU" sz="2900"/>
              <a:t>reasonable forecasts of demand and variable renewable energy (VRE) can be produced at a nodal level;</a:t>
            </a:r>
          </a:p>
          <a:p>
            <a:pPr lvl="1">
              <a:lnSpc>
                <a:spcPct val="120000"/>
              </a:lnSpc>
              <a:spcAft>
                <a:spcPts val="300"/>
              </a:spcAft>
              <a:buFont typeface="Courier New" panose="02070309020205020404" pitchFamily="49" charset="0"/>
              <a:buChar char="o"/>
            </a:pPr>
            <a:r>
              <a:rPr lang="en-AU" sz="2900"/>
              <a:t>the proposed theory behind developing uncertainty margins at a nodal level can be applied practically; and</a:t>
            </a:r>
          </a:p>
          <a:p>
            <a:pPr lvl="1">
              <a:lnSpc>
                <a:spcPct val="120000"/>
              </a:lnSpc>
              <a:spcAft>
                <a:spcPts val="300"/>
              </a:spcAft>
              <a:buFont typeface="Courier New" panose="02070309020205020404" pitchFamily="49" charset="0"/>
              <a:buChar char="o"/>
            </a:pPr>
            <a:r>
              <a:rPr lang="en-AU" sz="2900"/>
              <a:t>an off-the-shelf software can be utilised (with some configuration) to develop a full network model that determines the appropriate generation dispatch profile and also suggests a RERT dispatch profile, if required.</a:t>
            </a:r>
          </a:p>
          <a:p>
            <a:pPr>
              <a:lnSpc>
                <a:spcPct val="120000"/>
              </a:lnSpc>
              <a:spcAft>
                <a:spcPts val="300"/>
              </a:spcAft>
            </a:pPr>
            <a:r>
              <a:rPr lang="en-AU" sz="2900"/>
              <a:t>The fourth work stream involves drafting the NER and related document changes that may be required to implement the new solution. </a:t>
            </a:r>
          </a:p>
          <a:p>
            <a:pPr>
              <a:spcAft>
                <a:spcPts val="300"/>
              </a:spcAft>
            </a:pPr>
            <a:endParaRPr lang="en-AU" sz="2900"/>
          </a:p>
          <a:p>
            <a:pPr>
              <a:spcAft>
                <a:spcPts val="300"/>
              </a:spcAft>
            </a:pPr>
            <a:r>
              <a:rPr lang="en-AU" sz="2900"/>
              <a:t>Based on 30 Dec 2019 event</a:t>
            </a:r>
          </a:p>
          <a:p>
            <a:pPr lvl="1">
              <a:spcAft>
                <a:spcPts val="300"/>
              </a:spcAft>
            </a:pPr>
            <a:r>
              <a:rPr lang="en-AU" sz="2900"/>
              <a:t>Extreme day - hot temperatures, high demand, bushfires</a:t>
            </a:r>
          </a:p>
          <a:p>
            <a:pPr lvl="1">
              <a:spcAft>
                <a:spcPts val="300"/>
              </a:spcAft>
            </a:pPr>
            <a:r>
              <a:rPr lang="en-AU" sz="2900"/>
              <a:t>Unplanned outage of 051 (Lower Tumut to Wagga 330 kV) line leading to</a:t>
            </a:r>
          </a:p>
          <a:p>
            <a:pPr lvl="2">
              <a:spcAft>
                <a:spcPts val="300"/>
              </a:spcAft>
            </a:pPr>
            <a:r>
              <a:rPr lang="en-AU" sz="2900"/>
              <a:t>reduction of ~1000 MW of reserve in Victoria</a:t>
            </a:r>
          </a:p>
          <a:p>
            <a:pPr lvl="2">
              <a:spcAft>
                <a:spcPts val="300"/>
              </a:spcAft>
            </a:pPr>
            <a:r>
              <a:rPr lang="en-AU" sz="2900"/>
              <a:t>Forecast LOR 2</a:t>
            </a:r>
          </a:p>
          <a:p>
            <a:pPr lvl="2">
              <a:spcAft>
                <a:spcPts val="300"/>
              </a:spcAft>
            </a:pPr>
            <a:r>
              <a:rPr lang="en-AU" sz="2900"/>
              <a:t>Activation of RERT</a:t>
            </a:r>
            <a:endParaRPr lang="en-AU"/>
          </a:p>
        </p:txBody>
      </p:sp>
      <p:sp>
        <p:nvSpPr>
          <p:cNvPr id="4" name="Slide Number Placeholder 3">
            <a:extLst>
              <a:ext uri="{FF2B5EF4-FFF2-40B4-BE49-F238E27FC236}">
                <a16:creationId xmlns:a16="http://schemas.microsoft.com/office/drawing/2014/main" id="{61F9F0F0-5BF5-40F7-91F0-40CA8DFD8183}"/>
              </a:ext>
            </a:extLst>
          </p:cNvPr>
          <p:cNvSpPr>
            <a:spLocks noGrp="1"/>
          </p:cNvSpPr>
          <p:nvPr>
            <p:ph type="sldNum" sz="quarter" idx="12"/>
          </p:nvPr>
        </p:nvSpPr>
        <p:spPr/>
        <p:txBody>
          <a:bodyPr/>
          <a:lstStyle/>
          <a:p>
            <a:fld id="{4EC81F68-4976-451A-B2E9-79BCBD2F70CC}" type="slidenum">
              <a:rPr lang="en-AU" smtClean="0"/>
              <a:t>9</a:t>
            </a:fld>
            <a:endParaRPr lang="en-AU"/>
          </a:p>
        </p:txBody>
      </p:sp>
    </p:spTree>
    <p:extLst>
      <p:ext uri="{BB962C8B-B14F-4D97-AF65-F5344CB8AC3E}">
        <p14:creationId xmlns:p14="http://schemas.microsoft.com/office/powerpoint/2010/main" val="2832036434"/>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AEMO TW Segoe">
      <a:majorFont>
        <a:latin typeface="Century Gothic"/>
        <a:ea typeface=""/>
        <a:cs typeface=""/>
      </a:majorFont>
      <a:minorFont>
        <a:latin typeface="Segoe UI Semi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16-9 v3.potx" id="{9047AFF0-4AFD-4E34-9AF9-A4765443E2DE}" vid="{526E9861-4B55-47C5-AAEA-312A9FBB788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SharedContentType xmlns="Microsoft.SharePoint.Taxonomy.ContentTypeSync" SourceId="409ac0fb-07cb-4169-8a26-def2760b5502" ContentTypeId="0x0101009BE89D58CAF0934CA32A20BCFFD353DC" PreviousValue="false"/>
</file>

<file path=customXml/item2.xml><?xml version="1.0" encoding="utf-8"?>
<ct:contentTypeSchema xmlns:ct="http://schemas.microsoft.com/office/2006/metadata/contentType" xmlns:ma="http://schemas.microsoft.com/office/2006/metadata/properties/metaAttributes" ct:_="" ma:_="" ma:contentTypeName="AEMODocument" ma:contentTypeID="0x0101009BE89D58CAF0934CA32A20BCFFD353DC0058F3B1559414874F945054FB97EB8423" ma:contentTypeVersion="9" ma:contentTypeDescription="" ma:contentTypeScope="" ma:versionID="ea786ab8a67165f11073b83aa801ac17">
  <xsd:schema xmlns:xsd="http://www.w3.org/2001/XMLSchema" xmlns:xs="http://www.w3.org/2001/XMLSchema" xmlns:p="http://schemas.microsoft.com/office/2006/metadata/properties" xmlns:ns2="a14523ce-dede-483e-883a-2d83261080bd" targetNamespace="http://schemas.microsoft.com/office/2006/metadata/properties" ma:root="true" ma:fieldsID="5b14b08eadba20b194e44806c70cf5d1" ns2:_="">
    <xsd:import namespace="a14523ce-dede-483e-883a-2d83261080bd"/>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AEMOCustodian" minOccurs="0"/>
                <xsd:element ref="ns2:AEMODescription" minOccurs="0"/>
                <xsd:element ref="ns2:AEMODocumentTypeTaxHTField0" minOccurs="0"/>
                <xsd:element ref="ns2:AEMOKeywordsTaxHTField0" minOccurs="0"/>
                <xsd:element ref="ns2:ArchiveDocu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4523ce-dede-483e-883a-2d83261080b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description="" ma:hidden="true" ma:list="{06b1b9cb-2d7e-449d-975f-61ff2967b4d7}" ma:internalName="TaxCatchAll" ma:showField="CatchAllData" ma:web="02ca1290-7040-4608-b4cb-d584c4cb7cd9">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description="" ma:hidden="true" ma:list="{06b1b9cb-2d7e-449d-975f-61ff2967b4d7}" ma:internalName="TaxCatchAllLabel" ma:readOnly="true" ma:showField="CatchAllDataLabel" ma:web="02ca1290-7040-4608-b4cb-d584c4cb7cd9">
      <xsd:complexType>
        <xsd:complexContent>
          <xsd:extension base="dms:MultiChoiceLookup">
            <xsd:sequence>
              <xsd:element name="Value" type="dms:Lookup" maxOccurs="unbounded" minOccurs="0" nillable="true"/>
            </xsd:sequence>
          </xsd:extension>
        </xsd:complexContent>
      </xsd:complexType>
    </xsd:element>
    <xsd:element name="AEMOCustodian" ma:index="13" nillable="true" ma:displayName="AEMOCustodian" ma:list="UserInfo" ma:SharePointGroup="0" ma:internalName="AEMOCustodian"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EMODescription" ma:index="14" nillable="true" ma:displayName="AEMODescription" ma:internalName="AEMODescription" ma:readOnly="false">
      <xsd:simpleType>
        <xsd:restriction base="dms:Note"/>
      </xsd:simpleType>
    </xsd:element>
    <xsd:element name="AEMODocumentTypeTaxHTField0" ma:index="15" nillable="true" ma:taxonomy="true" ma:internalName="AEMODocumentTypeTaxHTField0" ma:taxonomyFieldName="AEMODocumentType" ma:displayName="AEMODocumentType" ma:readOnly="false" ma:default="1;#Operational Record|859762f2-4462-42eb-9744-c955c7e2c540" ma:fieldId="{da861434-c661-4929-8c0f-a462c80621ee}" ma:sspId="409ac0fb-07cb-4169-8a26-def2760b5502" ma:termSetId="7d85e329-3a18-4351-8865-4c9585fd1cc0" ma:anchorId="00000000-0000-0000-0000-000000000000" ma:open="false" ma:isKeyword="false">
      <xsd:complexType>
        <xsd:sequence>
          <xsd:element ref="pc:Terms" minOccurs="0" maxOccurs="1"/>
        </xsd:sequence>
      </xsd:complexType>
    </xsd:element>
    <xsd:element name="AEMOKeywordsTaxHTField0" ma:index="17" nillable="true" ma:taxonomy="true" ma:internalName="AEMOKeywordsTaxHTField0" ma:taxonomyFieldName="AEMOKeywords" ma:displayName="AEMOKeywords" ma:readOnly="false" ma:default="" ma:fieldId="{443585ba-fce9-427e-bd78-308c17c973aa}" ma:taxonomyMulti="true" ma:sspId="409ac0fb-07cb-4169-8a26-def2760b5502" ma:termSetId="70885f33-8be5-4917-bc67-8833a068ef45" ma:anchorId="00000000-0000-0000-0000-000000000000" ma:open="true" ma:isKeyword="false">
      <xsd:complexType>
        <xsd:sequence>
          <xsd:element ref="pc:Terms" minOccurs="0" maxOccurs="1"/>
        </xsd:sequence>
      </xsd:complexType>
    </xsd:element>
    <xsd:element name="ArchiveDocument" ma:index="19" nillable="true" ma:displayName="ArchiveDocument" ma:default="0" ma:description="Checking this box will send the document to the AEMO Archive and leave a link in its place." ma:internalName="ArchiveDocument">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customXsn xmlns="http://schemas.microsoft.com/office/2006/metadata/customXsn">
  <xsnLocation/>
  <cached>True</cached>
  <openByDefault>True</openByDefault>
  <xsnScope/>
</customXsn>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6.xml><?xml version="1.0" encoding="utf-8"?>
<p:properties xmlns:p="http://schemas.microsoft.com/office/2006/metadata/properties" xmlns:xsi="http://www.w3.org/2001/XMLSchema-instance" xmlns:pc="http://schemas.microsoft.com/office/infopath/2007/PartnerControls">
  <documentManagement>
    <AEMOCustodian xmlns="a14523ce-dede-483e-883a-2d83261080bd">
      <UserInfo>
        <DisplayName/>
        <AccountId xsi:nil="true"/>
        <AccountType/>
      </UserInfo>
    </AEMOCustodian>
    <ArchiveDocument xmlns="a14523ce-dede-483e-883a-2d83261080bd">false</ArchiveDocument>
    <AEMODocumentTypeTaxHTField0 xmlns="a14523ce-dede-483e-883a-2d83261080bd">
      <Terms xmlns="http://schemas.microsoft.com/office/infopath/2007/PartnerControls">
        <TermInfo xmlns="http://schemas.microsoft.com/office/infopath/2007/PartnerControls">
          <TermName xmlns="http://schemas.microsoft.com/office/infopath/2007/PartnerControls">Operational Record</TermName>
          <TermId xmlns="http://schemas.microsoft.com/office/infopath/2007/PartnerControls">859762f2-4462-42eb-9744-c955c7e2c540</TermId>
        </TermInfo>
      </Terms>
    </AEMODocumentTypeTaxHTField0>
    <AEMOKeywordsTaxHTField0 xmlns="a14523ce-dede-483e-883a-2d83261080bd">
      <Terms xmlns="http://schemas.microsoft.com/office/infopath/2007/PartnerControls"/>
    </AEMOKeywordsTaxHTField0>
    <TaxCatchAll xmlns="a14523ce-dede-483e-883a-2d83261080bd">
      <Value>1</Value>
    </TaxCatchAll>
    <AEMODescription xmlns="a14523ce-dede-483e-883a-2d83261080bd" xsi:nil="true"/>
    <_dlc_DocId xmlns="a14523ce-dede-483e-883a-2d83261080bd">STAKEHOLD-6-5303</_dlc_DocId>
    <_dlc_DocIdUrl xmlns="a14523ce-dede-483e-883a-2d83261080bd">
      <Url>http://sharedocs/sites/sr/_layouts/15/DocIdRedir.aspx?ID=STAKEHOLD-6-5303</Url>
      <Description>STAKEHOLD-6-5303</Description>
    </_dlc_DocIdUrl>
  </documentManagement>
</p:properties>
</file>

<file path=customXml/itemProps1.xml><?xml version="1.0" encoding="utf-8"?>
<ds:datastoreItem xmlns:ds="http://schemas.openxmlformats.org/officeDocument/2006/customXml" ds:itemID="{3C6B2BF2-2BF5-4B78-B799-5C14C332EC71}">
  <ds:schemaRefs>
    <ds:schemaRef ds:uri="Microsoft.SharePoint.Taxonomy.ContentTypeSync"/>
  </ds:schemaRefs>
</ds:datastoreItem>
</file>

<file path=customXml/itemProps2.xml><?xml version="1.0" encoding="utf-8"?>
<ds:datastoreItem xmlns:ds="http://schemas.openxmlformats.org/officeDocument/2006/customXml" ds:itemID="{2EE62E36-A159-4C8B-9CD9-B096068C51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4523ce-dede-483e-883a-2d83261080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5B878F2-16F5-45B6-9192-23B73610C5FF}">
  <ds:schemaRefs>
    <ds:schemaRef ds:uri="http://schemas.microsoft.com/sharepoint/v3/contenttype/forms"/>
  </ds:schemaRefs>
</ds:datastoreItem>
</file>

<file path=customXml/itemProps4.xml><?xml version="1.0" encoding="utf-8"?>
<ds:datastoreItem xmlns:ds="http://schemas.openxmlformats.org/officeDocument/2006/customXml" ds:itemID="{F481AAFF-C1C1-45D7-A5F1-5C3029F97953}">
  <ds:schemaRefs>
    <ds:schemaRef ds:uri="http://schemas.microsoft.com/office/2006/metadata/customXsn"/>
  </ds:schemaRefs>
</ds:datastoreItem>
</file>

<file path=customXml/itemProps5.xml><?xml version="1.0" encoding="utf-8"?>
<ds:datastoreItem xmlns:ds="http://schemas.openxmlformats.org/officeDocument/2006/customXml" ds:itemID="{D426B948-4906-499A-9D74-190900F96FC0}">
  <ds:schemaRefs>
    <ds:schemaRef ds:uri="http://schemas.microsoft.com/sharepoint/events"/>
  </ds:schemaRefs>
</ds:datastoreItem>
</file>

<file path=customXml/itemProps6.xml><?xml version="1.0" encoding="utf-8"?>
<ds:datastoreItem xmlns:ds="http://schemas.openxmlformats.org/officeDocument/2006/customXml" ds:itemID="{7A666F61-3A7E-47E7-8607-3A3C3E3A7CC6}">
  <ds:schemaRefs>
    <ds:schemaRef ds:uri="http://schemas.microsoft.com/office/2006/metadata/properties"/>
    <ds:schemaRef ds:uri="http://schemas.microsoft.com/office/infopath/2007/PartnerControls"/>
    <ds:schemaRef ds:uri="a14523ce-dede-483e-883a-2d83261080bd"/>
  </ds:schemaRefs>
</ds:datastoreItem>
</file>

<file path=docProps/app.xml><?xml version="1.0" encoding="utf-8"?>
<Properties xmlns="http://schemas.openxmlformats.org/officeDocument/2006/extended-properties" xmlns:vt="http://schemas.openxmlformats.org/officeDocument/2006/docPropsVTypes">
  <TotalTime>0</TotalTime>
  <Words>2246</Words>
  <Application>Microsoft Office PowerPoint</Application>
  <PresentationFormat>Widescreen</PresentationFormat>
  <Paragraphs>361</Paragraphs>
  <Slides>24</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Century Gothic</vt:lpstr>
      <vt:lpstr>Courier New</vt:lpstr>
      <vt:lpstr>Futura Std Light</vt:lpstr>
      <vt:lpstr>Segoe UI Semilight</vt:lpstr>
      <vt:lpstr>Wingdings</vt:lpstr>
      <vt:lpstr>Office Theme</vt:lpstr>
      <vt:lpstr>ST PASA Replacement Project</vt:lpstr>
      <vt:lpstr>Agenda</vt:lpstr>
      <vt:lpstr>ST PASA Replacement Project</vt:lpstr>
      <vt:lpstr>Key themes of HLD</vt:lpstr>
      <vt:lpstr>Proposed PD/ST PASA System</vt:lpstr>
      <vt:lpstr>Determination of Reliability – the new paradigm</vt:lpstr>
      <vt:lpstr>Determination of Reliability – the new paradigm</vt:lpstr>
      <vt:lpstr>Benefits of the Proposed Approach</vt:lpstr>
      <vt:lpstr>Proof Of Concept</vt:lpstr>
      <vt:lpstr>Forecasting at nodal level</vt:lpstr>
      <vt:lpstr>Accounting for uncertainty</vt:lpstr>
      <vt:lpstr>Accounting for uncertainty</vt:lpstr>
      <vt:lpstr>The optimiser</vt:lpstr>
      <vt:lpstr>The optimiser – Progress to date</vt:lpstr>
      <vt:lpstr>Work still in progress</vt:lpstr>
      <vt:lpstr>WIP – LOR Levels</vt:lpstr>
      <vt:lpstr>WIP –  LOR Levels</vt:lpstr>
      <vt:lpstr>WIP –  LOR Levels</vt:lpstr>
      <vt:lpstr>WIP - Run types</vt:lpstr>
      <vt:lpstr>WIP – frequency of runs</vt:lpstr>
      <vt:lpstr>WIP - Display</vt:lpstr>
      <vt:lpstr>Other areas still be considered</vt:lpstr>
      <vt:lpstr>Next steps</vt:lpstr>
      <vt:lpstr>Communication with AEMO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 PASA Replacement Project</dc:title>
  <dc:creator>Shivani Mathur</dc:creator>
  <cp:lastModifiedBy>Jo Ashby</cp:lastModifiedBy>
  <cp:revision>1</cp:revision>
  <dcterms:created xsi:type="dcterms:W3CDTF">2020-12-01T03:21:45Z</dcterms:created>
  <dcterms:modified xsi:type="dcterms:W3CDTF">2021-01-14T00:59:57Z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0x0101009BE89D58CAF0934CA32A20BCFFD353DC0058F3B1559414874F945054FB97EB8423</vt:lpwstr>
  </property>
  <property fmtid="{D5CDD505-2E9C-101B-9397-08002B2CF9AE}" pid="3" name="_dlc_DocIdItemGuid">
    <vt:lpwstr>6537bd2f-48f8-4065-9e5b-22eee0544b9a</vt:lpwstr>
  </property>
  <property fmtid="{D5CDD505-2E9C-101B-9397-08002B2CF9AE}" pid="4" name="AEMODocumentType">
    <vt:lpwstr>1;#Operational Record|859762f2-4462-42eb-9744-c955c7e2c540</vt:lpwstr>
  </property>
  <property fmtid="{D5CDD505-2E9C-101B-9397-08002B2CF9AE}" pid="5" name="AEMOKeywords">
    <vt:lpwstr/>
  </property>
</Properties>
</file>